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0" r:id="rId1"/>
    <p:sldMasterId id="2147483735" r:id="rId2"/>
  </p:sldMasterIdLst>
  <p:notesMasterIdLst>
    <p:notesMasterId r:id="rId64"/>
  </p:notesMasterIdLst>
  <p:sldIdLst>
    <p:sldId id="4761" r:id="rId3"/>
    <p:sldId id="4762" r:id="rId4"/>
    <p:sldId id="4763" r:id="rId5"/>
    <p:sldId id="4764" r:id="rId6"/>
    <p:sldId id="4001" r:id="rId7"/>
    <p:sldId id="4782" r:id="rId8"/>
    <p:sldId id="4186" r:id="rId9"/>
    <p:sldId id="4914" r:id="rId10"/>
    <p:sldId id="4855" r:id="rId11"/>
    <p:sldId id="4182" r:id="rId12"/>
    <p:sldId id="4678" r:id="rId13"/>
    <p:sldId id="4431" r:id="rId14"/>
    <p:sldId id="4911" r:id="rId15"/>
    <p:sldId id="4679" r:id="rId16"/>
    <p:sldId id="4733" r:id="rId17"/>
    <p:sldId id="4683" r:id="rId18"/>
    <p:sldId id="4681" r:id="rId19"/>
    <p:sldId id="4686" r:id="rId20"/>
    <p:sldId id="4689" r:id="rId21"/>
    <p:sldId id="4690" r:id="rId22"/>
    <p:sldId id="4693" r:id="rId23"/>
    <p:sldId id="4694" r:id="rId24"/>
    <p:sldId id="4695" r:id="rId25"/>
    <p:sldId id="4696" r:id="rId26"/>
    <p:sldId id="4908" r:id="rId27"/>
    <p:sldId id="4771" r:id="rId28"/>
    <p:sldId id="4946" r:id="rId29"/>
    <p:sldId id="4945" r:id="rId30"/>
    <p:sldId id="4947" r:id="rId31"/>
    <p:sldId id="4948" r:id="rId32"/>
    <p:sldId id="4260" r:id="rId33"/>
    <p:sldId id="4915" r:id="rId34"/>
    <p:sldId id="4921" r:id="rId35"/>
    <p:sldId id="4916" r:id="rId36"/>
    <p:sldId id="4917" r:id="rId37"/>
    <p:sldId id="4923" r:id="rId38"/>
    <p:sldId id="4919" r:id="rId39"/>
    <p:sldId id="4920" r:id="rId40"/>
    <p:sldId id="4932" r:id="rId41"/>
    <p:sldId id="4922" r:id="rId42"/>
    <p:sldId id="4924" r:id="rId43"/>
    <p:sldId id="4925" r:id="rId44"/>
    <p:sldId id="4927" r:id="rId45"/>
    <p:sldId id="4926" r:id="rId46"/>
    <p:sldId id="4928" r:id="rId47"/>
    <p:sldId id="4929" r:id="rId48"/>
    <p:sldId id="4930" r:id="rId49"/>
    <p:sldId id="4931" r:id="rId50"/>
    <p:sldId id="4940" r:id="rId51"/>
    <p:sldId id="4937" r:id="rId52"/>
    <p:sldId id="4941" r:id="rId53"/>
    <p:sldId id="4934" r:id="rId54"/>
    <p:sldId id="4939" r:id="rId55"/>
    <p:sldId id="4938" r:id="rId56"/>
    <p:sldId id="4942" r:id="rId57"/>
    <p:sldId id="4943" r:id="rId58"/>
    <p:sldId id="4949" r:id="rId59"/>
    <p:sldId id="4950" r:id="rId60"/>
    <p:sldId id="4781" r:id="rId61"/>
    <p:sldId id="4913" r:id="rId62"/>
    <p:sldId id="4100" r:id="rId63"/>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7" initials="W" lastIdx="3" clrIdx="0"/>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4C88"/>
    <a:srgbClr val="2B414D"/>
    <a:srgbClr val="FAF7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14" autoAdjust="0"/>
    <p:restoredTop sz="91408"/>
  </p:normalViewPr>
  <p:slideViewPr>
    <p:cSldViewPr snapToGrid="0" snapToObjects="1">
      <p:cViewPr varScale="1">
        <p:scale>
          <a:sx n="75" d="100"/>
          <a:sy n="75" d="100"/>
        </p:scale>
        <p:origin x="90" y="918"/>
      </p:cViewPr>
      <p:guideLst>
        <p:guide orient="horz" pos="2160"/>
        <p:guide pos="3840"/>
      </p:guideLst>
    </p:cSldViewPr>
  </p:slideViewPr>
  <p:notesTextViewPr>
    <p:cViewPr>
      <p:scale>
        <a:sx n="3" d="2"/>
        <a:sy n="3" d="2"/>
      </p:scale>
      <p:origin x="0" y="0"/>
    </p:cViewPr>
  </p:notesTextViewPr>
  <p:sorterViewPr>
    <p:cViewPr varScale="1">
      <p:scale>
        <a:sx n="1" d="1"/>
        <a:sy n="1" d="1"/>
      </p:scale>
      <p:origin x="0" y="-8304"/>
    </p:cViewPr>
  </p:sorterViewPr>
  <p:notesViewPr>
    <p:cSldViewPr snapToGrid="0" snapToObjects="1">
      <p:cViewPr varScale="1">
        <p:scale>
          <a:sx n="63" d="100"/>
          <a:sy n="63" d="100"/>
        </p:scale>
        <p:origin x="1488" y="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en-US" sz="2400"/>
              <a:t>Total Domestic Spending</a:t>
            </a:r>
            <a:r>
              <a:rPr lang="en-US" sz="2400" baseline="0"/>
              <a:t> </a:t>
            </a:r>
            <a:r>
              <a:rPr lang="en-US" sz="2400"/>
              <a:t>$32.7trillion </a:t>
            </a:r>
          </a:p>
        </c:rich>
      </c:tx>
      <c:layout>
        <c:manualLayout>
          <c:xMode val="edge"/>
          <c:yMode val="edge"/>
          <c:x val="0.25193044619422567"/>
          <c:y val="3.1818181818181815E-2"/>
        </c:manualLayout>
      </c:layout>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D52A-4EF5-ADE7-00950CD1F4BB}"/>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D52A-4EF5-ADE7-00950CD1F4BB}"/>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D52A-4EF5-ADE7-00950CD1F4BB}"/>
              </c:ext>
            </c:extLst>
          </c:dPt>
          <c:dLbls>
            <c:dLbl>
              <c:idx val="0"/>
              <c:tx>
                <c:rich>
                  <a:bodyPr/>
                  <a:lstStyle/>
                  <a:p>
                    <a:fld id="{B4FA1074-0657-48E7-AEAD-CA02300505EF}" type="CELLRANGE">
                      <a:rPr lang="en-US"/>
                      <a:pPr/>
                      <a:t>[CELLRANGE]</a:t>
                    </a:fld>
                    <a:r>
                      <a:rPr lang="en-US" baseline="0"/>
                      <a:t>, </a:t>
                    </a:r>
                    <a:fld id="{08182A25-069E-431B-8397-6714FE90724C}" type="CATEGORYNAME">
                      <a:rPr lang="en-US" baseline="0"/>
                      <a:pPr/>
                      <a:t>[CATEGORY NAME]</a:t>
                    </a:fld>
                    <a:endParaRPr lang="en-US" baseline="0"/>
                  </a:p>
                </c:rich>
              </c:tx>
              <c:dLblPos val="outEnd"/>
              <c:showLegendKey val="0"/>
              <c:showVal val="0"/>
              <c:showCatName val="1"/>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1-D52A-4EF5-ADE7-00950CD1F4BB}"/>
                </c:ext>
              </c:extLst>
            </c:dLbl>
            <c:dLbl>
              <c:idx val="1"/>
              <c:tx>
                <c:rich>
                  <a:bodyPr/>
                  <a:lstStyle/>
                  <a:p>
                    <a:fld id="{5B4C7461-0A9E-4213-B755-03483BB61F92}" type="CELLRANGE">
                      <a:rPr lang="en-US"/>
                      <a:pPr/>
                      <a:t>[CELLRANGE]</a:t>
                    </a:fld>
                    <a:r>
                      <a:rPr lang="en-US" baseline="0"/>
                      <a:t>, </a:t>
                    </a:r>
                    <a:fld id="{C5B0EBFC-AB11-48E1-911C-92DA9C426179}" type="CATEGORYNAME">
                      <a:rPr lang="en-US" baseline="0"/>
                      <a:pPr/>
                      <a:t>[CATEGORY NAME]</a:t>
                    </a:fld>
                    <a:endParaRPr lang="en-US" baseline="0"/>
                  </a:p>
                </c:rich>
              </c:tx>
              <c:dLblPos val="outEnd"/>
              <c:showLegendKey val="0"/>
              <c:showVal val="0"/>
              <c:showCatName val="1"/>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D52A-4EF5-ADE7-00950CD1F4BB}"/>
                </c:ext>
              </c:extLst>
            </c:dLbl>
            <c:dLbl>
              <c:idx val="2"/>
              <c:tx>
                <c:rich>
                  <a:bodyPr/>
                  <a:lstStyle/>
                  <a:p>
                    <a:fld id="{DC74942F-96BC-431F-87A3-B0508B66D88B}" type="CELLRANGE">
                      <a:rPr lang="en-US"/>
                      <a:pPr/>
                      <a:t>[CELLRANGE]</a:t>
                    </a:fld>
                    <a:r>
                      <a:rPr lang="en-US" baseline="0"/>
                      <a:t>, </a:t>
                    </a:r>
                    <a:fld id="{47CC22C8-7F48-4F4B-8C60-38858A6ABC2A}" type="CATEGORYNAME">
                      <a:rPr lang="en-US" baseline="0"/>
                      <a:pPr/>
                      <a:t>[CATEGORY NAME]</a:t>
                    </a:fld>
                    <a:endParaRPr lang="en-US" baseline="0"/>
                  </a:p>
                </c:rich>
              </c:tx>
              <c:dLblPos val="outEnd"/>
              <c:showLegendKey val="0"/>
              <c:showVal val="0"/>
              <c:showCatName val="1"/>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D52A-4EF5-ADE7-00950CD1F4BB}"/>
                </c:ext>
              </c:extLst>
            </c:dLbl>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8100" tIns="19050" rIns="38100" bIns="19050" anchor="ctr" anchorCtr="1">
                <a:spAutoFit/>
              </a:bodyPr>
              <a:lstStyle/>
              <a:p>
                <a:pPr>
                  <a:defRPr sz="1600" b="0" i="0" u="none" strike="noStrike" kern="1200" baseline="0">
                    <a:solidFill>
                      <a:schemeClr val="dk1">
                        <a:lumMod val="65000"/>
                        <a:lumOff val="35000"/>
                      </a:schemeClr>
                    </a:solidFill>
                    <a:latin typeface="+mn-lt"/>
                    <a:ea typeface="+mn-ea"/>
                    <a:cs typeface="+mn-cs"/>
                  </a:defRPr>
                </a:pPr>
                <a:endParaRPr lang="en-US"/>
              </a:p>
            </c:txPr>
            <c:dLblPos val="outEnd"/>
            <c:showLegendKey val="0"/>
            <c:showVal val="0"/>
            <c:showCatName val="1"/>
            <c:showSerName val="0"/>
            <c:showPercent val="0"/>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15:showDataLabelsRange val="1"/>
              </c:ext>
            </c:extLst>
          </c:dLbls>
          <c:cat>
            <c:strRef>
              <c:f>Sheet1!$A$2:$A$4</c:f>
              <c:strCache>
                <c:ptCount val="3"/>
                <c:pt idx="0">
                  <c:v>Consumption</c:v>
                </c:pt>
                <c:pt idx="1">
                  <c:v>Investment</c:v>
                </c:pt>
                <c:pt idx="2">
                  <c:v>Government</c:v>
                </c:pt>
              </c:strCache>
            </c:strRef>
          </c:cat>
          <c:val>
            <c:numRef>
              <c:f>Sheet1!$B$2:$B$4</c:f>
              <c:numCache>
                <c:formatCode>#,##0.0</c:formatCode>
                <c:ptCount val="3"/>
                <c:pt idx="0">
                  <c:v>21677.7</c:v>
                </c:pt>
                <c:pt idx="1">
                  <c:v>5620.4</c:v>
                </c:pt>
                <c:pt idx="2">
                  <c:v>5416.4</c:v>
                </c:pt>
              </c:numCache>
            </c:numRef>
          </c:val>
          <c:extLst>
            <c:ext xmlns:c15="http://schemas.microsoft.com/office/drawing/2012/chart" uri="{02D57815-91ED-43cb-92C2-25804820EDAC}">
              <c15:datalabelsRange>
                <c15:f>Sheet1!$C$2:$C$4</c15:f>
                <c15:dlblRangeCache>
                  <c:ptCount val="3"/>
                  <c:pt idx="0">
                    <c:v>68.1%</c:v>
                  </c:pt>
                  <c:pt idx="1">
                    <c:v>17.7%</c:v>
                  </c:pt>
                  <c:pt idx="2">
                    <c:v>17.0%</c:v>
                  </c:pt>
                </c15:dlblRangeCache>
              </c15:datalabelsRange>
            </c:ext>
            <c:ext xmlns:c16="http://schemas.microsoft.com/office/drawing/2014/chart" uri="{C3380CC4-5D6E-409C-BE32-E72D297353CC}">
              <c16:uniqueId val="{00000006-D52A-4EF5-ADE7-00950CD1F4BB}"/>
            </c:ext>
          </c:extLst>
        </c:ser>
        <c:dLbls>
          <c:showLegendKey val="0"/>
          <c:showVal val="0"/>
          <c:showCatName val="0"/>
          <c:showSerName val="0"/>
          <c:showPercent val="0"/>
          <c:showBubbleSize val="0"/>
          <c:showLeaderLines val="0"/>
        </c:dLbls>
      </c:pie3D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2800" b="0" i="0" u="none" strike="noStrike" kern="1200" spc="0" baseline="0">
                <a:solidFill>
                  <a:schemeClr val="tx1">
                    <a:lumMod val="65000"/>
                    <a:lumOff val="35000"/>
                  </a:schemeClr>
                </a:solidFill>
                <a:latin typeface="+mn-lt"/>
                <a:ea typeface="+mn-ea"/>
                <a:cs typeface="+mn-cs"/>
              </a:defRPr>
            </a:pPr>
            <a:r>
              <a:rPr lang="en-US" sz="2800" b="0" i="0" u="none" strike="noStrike" kern="1200" spc="0" baseline="0" dirty="0">
                <a:solidFill>
                  <a:sysClr val="windowText" lastClr="000000">
                    <a:lumMod val="65000"/>
                    <a:lumOff val="35000"/>
                  </a:sysClr>
                </a:solidFill>
              </a:rPr>
              <a:t>Bar: April Price </a:t>
            </a:r>
            <a:r>
              <a:rPr lang="en-US" sz="2800" b="1" i="1" u="none" strike="noStrike" kern="1200" spc="0" baseline="0" dirty="0">
                <a:solidFill>
                  <a:sysClr val="windowText" lastClr="000000">
                    <a:lumMod val="65000"/>
                    <a:lumOff val="35000"/>
                  </a:sysClr>
                </a:solidFill>
              </a:rPr>
              <a:t>Levels</a:t>
            </a:r>
            <a:r>
              <a:rPr lang="en-US" sz="2800" b="0" i="0" u="none" strike="noStrike" kern="1200" spc="0" baseline="0" dirty="0">
                <a:solidFill>
                  <a:sysClr val="windowText" lastClr="000000">
                    <a:lumMod val="65000"/>
                    <a:lumOff val="35000"/>
                  </a:sysClr>
                </a:solidFill>
              </a:rPr>
              <a:t> Relative to 3/21</a:t>
            </a:r>
          </a:p>
          <a:p>
            <a:pPr algn="ctr">
              <a:defRPr sz="2800"/>
            </a:pPr>
            <a:r>
              <a:rPr lang="en-US" sz="2800" b="0" i="0" u="none" strike="noStrike" kern="1200" spc="0" baseline="0" dirty="0">
                <a:solidFill>
                  <a:sysClr val="windowText" lastClr="000000">
                    <a:lumMod val="65000"/>
                    <a:lumOff val="35000"/>
                  </a:sysClr>
                </a:solidFill>
              </a:rPr>
              <a:t>Data Label:  Last 12 month’s growth</a:t>
            </a:r>
          </a:p>
        </c:rich>
      </c:tx>
      <c:overlay val="0"/>
      <c:spPr>
        <a:noFill/>
        <a:ln>
          <a:noFill/>
        </a:ln>
        <a:effectLst/>
      </c:spPr>
      <c:txPr>
        <a:bodyPr rot="0" spcFirstLastPara="1" vertOverflow="ellipsis" vert="horz" wrap="square" anchor="ctr" anchorCtr="1"/>
        <a:lstStyle/>
        <a:p>
          <a:pPr algn="ctr">
            <a:defRPr sz="28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1"/>
            </a:solidFill>
            <a:ln>
              <a:noFill/>
            </a:ln>
            <a:effectLst/>
          </c:spPr>
          <c:invertIfNegative val="0"/>
          <c:dPt>
            <c:idx val="0"/>
            <c:invertIfNegative val="0"/>
            <c:bubble3D val="0"/>
            <c:spPr>
              <a:solidFill>
                <a:schemeClr val="accent2">
                  <a:lumMod val="60000"/>
                  <a:lumOff val="40000"/>
                </a:schemeClr>
              </a:solidFill>
              <a:ln>
                <a:noFill/>
              </a:ln>
              <a:effectLst/>
              <a:sp3d/>
            </c:spPr>
            <c:extLst>
              <c:ext xmlns:c16="http://schemas.microsoft.com/office/drawing/2014/chart" uri="{C3380CC4-5D6E-409C-BE32-E72D297353CC}">
                <c16:uniqueId val="{00000001-7D1E-4442-BFA0-27005CFCDD13}"/>
              </c:ext>
            </c:extLst>
          </c:dPt>
          <c:dPt>
            <c:idx val="1"/>
            <c:invertIfNegative val="0"/>
            <c:bubble3D val="0"/>
            <c:spPr>
              <a:solidFill>
                <a:srgbClr val="92D050"/>
              </a:solidFill>
              <a:ln>
                <a:noFill/>
              </a:ln>
              <a:effectLst/>
              <a:sp3d/>
            </c:spPr>
            <c:extLst>
              <c:ext xmlns:c16="http://schemas.microsoft.com/office/drawing/2014/chart" uri="{C3380CC4-5D6E-409C-BE32-E72D297353CC}">
                <c16:uniqueId val="{00000003-7D1E-4442-BFA0-27005CFCDD13}"/>
              </c:ext>
            </c:extLst>
          </c:dPt>
          <c:dPt>
            <c:idx val="3"/>
            <c:invertIfNegative val="0"/>
            <c:bubble3D val="0"/>
            <c:spPr>
              <a:solidFill>
                <a:srgbClr val="FF5050"/>
              </a:solidFill>
              <a:ln>
                <a:noFill/>
              </a:ln>
              <a:effectLst/>
              <a:sp3d/>
            </c:spPr>
            <c:extLst>
              <c:ext xmlns:c16="http://schemas.microsoft.com/office/drawing/2014/chart" uri="{C3380CC4-5D6E-409C-BE32-E72D297353CC}">
                <c16:uniqueId val="{00000005-7D1E-4442-BFA0-27005CFCDD13}"/>
              </c:ext>
            </c:extLst>
          </c:dPt>
          <c:dLbls>
            <c:dLbl>
              <c:idx val="0"/>
              <c:tx>
                <c:rich>
                  <a:bodyPr/>
                  <a:lstStyle/>
                  <a:p>
                    <a:fld id="{85D10A2F-0E85-444C-937D-50D08987CA20}"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1-7D1E-4442-BFA0-27005CFCDD13}"/>
                </c:ext>
              </c:extLst>
            </c:dLbl>
            <c:dLbl>
              <c:idx val="1"/>
              <c:tx>
                <c:rich>
                  <a:bodyPr/>
                  <a:lstStyle/>
                  <a:p>
                    <a:fld id="{61B0AC00-47DD-4A39-AE49-A1F32B58439B}"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3-7D1E-4442-BFA0-27005CFCDD13}"/>
                </c:ext>
              </c:extLst>
            </c:dLbl>
            <c:dLbl>
              <c:idx val="2"/>
              <c:tx>
                <c:rich>
                  <a:bodyPr/>
                  <a:lstStyle/>
                  <a:p>
                    <a:fld id="{51DC44E9-5805-4EF6-8C1E-F40244159C0B}"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7D1E-4442-BFA0-27005CFCDD13}"/>
                </c:ext>
              </c:extLst>
            </c:dLbl>
            <c:dLbl>
              <c:idx val="3"/>
              <c:tx>
                <c:rich>
                  <a:bodyPr/>
                  <a:lstStyle/>
                  <a:p>
                    <a:fld id="{3E87DE77-70BA-480C-85D8-C0F5FA9E1543}"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7D1E-4442-BFA0-27005CFCDD13}"/>
                </c:ext>
              </c:extLst>
            </c:dLbl>
            <c:dLbl>
              <c:idx val="4"/>
              <c:tx>
                <c:rich>
                  <a:bodyPr/>
                  <a:lstStyle/>
                  <a:p>
                    <a:fld id="{B2988130-C64B-40D2-9FDF-B78DDD3D04A0}" type="CELLRANGE">
                      <a:rPr lang="en-US"/>
                      <a:pPr/>
                      <a:t>[CELLRANGE]</a:t>
                    </a:fld>
                    <a:endParaRPr lang="en-US"/>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7D1E-4442-BFA0-27005CFCDD13}"/>
                </c:ext>
              </c:extLst>
            </c:dLbl>
            <c:spPr>
              <a:noFill/>
              <a:ln>
                <a:noFill/>
              </a:ln>
              <a:effectLst/>
            </c:spPr>
            <c:txPr>
              <a:bodyPr rot="0" spcFirstLastPara="1" vertOverflow="ellipsis" vert="horz" wrap="square" lIns="38100" tIns="19050" rIns="38100" bIns="19050" anchor="ctr" anchorCtr="1">
                <a:spAutoFit/>
              </a:bodyPr>
              <a:lstStyle/>
              <a:p>
                <a:pPr>
                  <a:defRPr sz="2800" b="0" i="0" u="none" strike="noStrike" kern="1200" baseline="0">
                    <a:solidFill>
                      <a:sysClr val="windowText" lastClr="000000"/>
                    </a:solidFill>
                    <a:latin typeface="+mn-lt"/>
                    <a:ea typeface="+mn-ea"/>
                    <a:cs typeface="+mn-cs"/>
                  </a:defRPr>
                </a:pPr>
                <a:endParaRPr lang="en-US"/>
              </a:p>
            </c:txPr>
            <c:showLegendKey val="0"/>
            <c:showVal val="0"/>
            <c:showCatName val="0"/>
            <c:showSerName val="0"/>
            <c:showPercent val="0"/>
            <c:showBubbleSize val="0"/>
            <c:showLeaderLines val="0"/>
            <c:extLst>
              <c:ext xmlns:c15="http://schemas.microsoft.com/office/drawing/2012/chart" uri="{CE6537A1-D6FC-4f65-9D91-7224C49458BB}">
                <c15:showDataLabelsRange val="1"/>
                <c15:showLeaderLines val="0"/>
              </c:ext>
            </c:extLst>
          </c:dLbls>
          <c:cat>
            <c:strRef>
              <c:f>Sheet1!$B$2:$F$2</c:f>
              <c:strCache>
                <c:ptCount val="5"/>
                <c:pt idx="0">
                  <c:v>CPI-Gasoline</c:v>
                </c:pt>
                <c:pt idx="1">
                  <c:v>CPI-Food</c:v>
                </c:pt>
                <c:pt idx="2">
                  <c:v>CPI-Shelter</c:v>
                </c:pt>
                <c:pt idx="3">
                  <c:v>CPI</c:v>
                </c:pt>
                <c:pt idx="4">
                  <c:v>Avg Weekly Earnings</c:v>
                </c:pt>
              </c:strCache>
            </c:strRef>
          </c:cat>
          <c:val>
            <c:numRef>
              <c:f>Sheet1!$B$3:$F$3</c:f>
              <c:numCache>
                <c:formatCode>0</c:formatCode>
                <c:ptCount val="5"/>
                <c:pt idx="0">
                  <c:v>139.0471</c:v>
                </c:pt>
                <c:pt idx="1">
                  <c:v>128.24109999999999</c:v>
                </c:pt>
                <c:pt idx="2">
                  <c:v>129.30622</c:v>
                </c:pt>
                <c:pt idx="3">
                  <c:v>125.45507000000001</c:v>
                </c:pt>
                <c:pt idx="4">
                  <c:v>125.02094</c:v>
                </c:pt>
              </c:numCache>
            </c:numRef>
          </c:val>
          <c:extLst>
            <c:ext xmlns:c15="http://schemas.microsoft.com/office/drawing/2012/chart" uri="{02D57815-91ED-43cb-92C2-25804820EDAC}">
              <c15:datalabelsRange>
                <c15:f>Sheet1!$B$4:$F$4</c15:f>
                <c15:dlblRangeCache>
                  <c:ptCount val="5"/>
                  <c:pt idx="0">
                    <c:v>28.4%</c:v>
                  </c:pt>
                  <c:pt idx="1">
                    <c:v>3.2%</c:v>
                  </c:pt>
                  <c:pt idx="2">
                    <c:v>3.3%</c:v>
                  </c:pt>
                  <c:pt idx="3">
                    <c:v>3.8%</c:v>
                  </c:pt>
                  <c:pt idx="4">
                    <c:v>4.2%</c:v>
                  </c:pt>
                </c15:dlblRangeCache>
              </c15:datalabelsRange>
            </c:ext>
            <c:ext xmlns:c16="http://schemas.microsoft.com/office/drawing/2014/chart" uri="{C3380CC4-5D6E-409C-BE32-E72D297353CC}">
              <c16:uniqueId val="{00000008-7D1E-4442-BFA0-27005CFCDD13}"/>
            </c:ext>
          </c:extLst>
        </c:ser>
        <c:dLbls>
          <c:showLegendKey val="0"/>
          <c:showVal val="0"/>
          <c:showCatName val="0"/>
          <c:showSerName val="0"/>
          <c:showPercent val="0"/>
          <c:showBubbleSize val="0"/>
        </c:dLbls>
        <c:gapWidth val="150"/>
        <c:axId val="29607439"/>
        <c:axId val="29606479"/>
      </c:barChart>
      <c:catAx>
        <c:axId val="29607439"/>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29606479"/>
        <c:crosses val="autoZero"/>
        <c:auto val="1"/>
        <c:lblAlgn val="ctr"/>
        <c:lblOffset val="100"/>
        <c:noMultiLvlLbl val="0"/>
      </c:catAx>
      <c:valAx>
        <c:axId val="29606479"/>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29607439"/>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r>
              <a:rPr lang="en-US" sz="2800"/>
              <a:t>Stock</a:t>
            </a:r>
            <a:r>
              <a:rPr lang="en-US" sz="2800" baseline="0"/>
              <a:t> Prices and Consumer Sentiment</a:t>
            </a:r>
            <a:endParaRPr lang="en-US" sz="2800"/>
          </a:p>
        </c:rich>
      </c:tx>
      <c:overlay val="0"/>
      <c:spPr>
        <a:noFill/>
        <a:ln>
          <a:noFill/>
        </a:ln>
        <a:effectLst/>
      </c:spPr>
      <c:txPr>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v>S&amp;P500</c:v>
          </c:tx>
          <c:spPr>
            <a:ln w="28575" cap="rnd">
              <a:solidFill>
                <a:schemeClr val="accent1"/>
              </a:solidFill>
              <a:round/>
            </a:ln>
            <a:effectLst/>
          </c:spPr>
          <c:marker>
            <c:symbol val="none"/>
          </c:marker>
          <c:cat>
            <c:numRef>
              <c:f>Monthly!$A$3:$A$122</c:f>
              <c:numCache>
                <c:formatCode>m/d/yy;@</c:formatCode>
                <c:ptCount val="120"/>
                <c:pt idx="0">
                  <c:v>42522</c:v>
                </c:pt>
                <c:pt idx="1">
                  <c:v>42552</c:v>
                </c:pt>
                <c:pt idx="2">
                  <c:v>42583</c:v>
                </c:pt>
                <c:pt idx="3">
                  <c:v>42614</c:v>
                </c:pt>
                <c:pt idx="4">
                  <c:v>42644</c:v>
                </c:pt>
                <c:pt idx="5">
                  <c:v>42675</c:v>
                </c:pt>
                <c:pt idx="6">
                  <c:v>42705</c:v>
                </c:pt>
                <c:pt idx="7">
                  <c:v>42736</c:v>
                </c:pt>
                <c:pt idx="8">
                  <c:v>42767</c:v>
                </c:pt>
                <c:pt idx="9">
                  <c:v>42795</c:v>
                </c:pt>
                <c:pt idx="10">
                  <c:v>42826</c:v>
                </c:pt>
                <c:pt idx="11">
                  <c:v>42856</c:v>
                </c:pt>
                <c:pt idx="12">
                  <c:v>42887</c:v>
                </c:pt>
                <c:pt idx="13">
                  <c:v>42917</c:v>
                </c:pt>
                <c:pt idx="14">
                  <c:v>42948</c:v>
                </c:pt>
                <c:pt idx="15">
                  <c:v>42979</c:v>
                </c:pt>
                <c:pt idx="16">
                  <c:v>43009</c:v>
                </c:pt>
                <c:pt idx="17">
                  <c:v>43040</c:v>
                </c:pt>
                <c:pt idx="18">
                  <c:v>43070</c:v>
                </c:pt>
                <c:pt idx="19">
                  <c:v>43101</c:v>
                </c:pt>
                <c:pt idx="20">
                  <c:v>43132</c:v>
                </c:pt>
                <c:pt idx="21">
                  <c:v>43160</c:v>
                </c:pt>
                <c:pt idx="22">
                  <c:v>43191</c:v>
                </c:pt>
                <c:pt idx="23">
                  <c:v>43221</c:v>
                </c:pt>
                <c:pt idx="24">
                  <c:v>43252</c:v>
                </c:pt>
                <c:pt idx="25">
                  <c:v>43282</c:v>
                </c:pt>
                <c:pt idx="26">
                  <c:v>43313</c:v>
                </c:pt>
                <c:pt idx="27">
                  <c:v>43344</c:v>
                </c:pt>
                <c:pt idx="28">
                  <c:v>43374</c:v>
                </c:pt>
                <c:pt idx="29">
                  <c:v>43405</c:v>
                </c:pt>
                <c:pt idx="30">
                  <c:v>43435</c:v>
                </c:pt>
                <c:pt idx="31">
                  <c:v>43466</c:v>
                </c:pt>
                <c:pt idx="32">
                  <c:v>43497</c:v>
                </c:pt>
                <c:pt idx="33">
                  <c:v>43525</c:v>
                </c:pt>
                <c:pt idx="34">
                  <c:v>43556</c:v>
                </c:pt>
                <c:pt idx="35">
                  <c:v>43586</c:v>
                </c:pt>
                <c:pt idx="36">
                  <c:v>43617</c:v>
                </c:pt>
                <c:pt idx="37">
                  <c:v>43647</c:v>
                </c:pt>
                <c:pt idx="38">
                  <c:v>43678</c:v>
                </c:pt>
                <c:pt idx="39">
                  <c:v>43709</c:v>
                </c:pt>
                <c:pt idx="40">
                  <c:v>43739</c:v>
                </c:pt>
                <c:pt idx="41">
                  <c:v>43770</c:v>
                </c:pt>
                <c:pt idx="42">
                  <c:v>43800</c:v>
                </c:pt>
                <c:pt idx="43">
                  <c:v>43831</c:v>
                </c:pt>
                <c:pt idx="44">
                  <c:v>43862</c:v>
                </c:pt>
                <c:pt idx="45">
                  <c:v>43891</c:v>
                </c:pt>
                <c:pt idx="46">
                  <c:v>43922</c:v>
                </c:pt>
                <c:pt idx="47">
                  <c:v>43952</c:v>
                </c:pt>
                <c:pt idx="48">
                  <c:v>43983</c:v>
                </c:pt>
                <c:pt idx="49">
                  <c:v>44013</c:v>
                </c:pt>
                <c:pt idx="50">
                  <c:v>44044</c:v>
                </c:pt>
                <c:pt idx="51">
                  <c:v>44075</c:v>
                </c:pt>
                <c:pt idx="52">
                  <c:v>44105</c:v>
                </c:pt>
                <c:pt idx="53">
                  <c:v>44136</c:v>
                </c:pt>
                <c:pt idx="54">
                  <c:v>44166</c:v>
                </c:pt>
                <c:pt idx="55">
                  <c:v>44197</c:v>
                </c:pt>
                <c:pt idx="56">
                  <c:v>44228</c:v>
                </c:pt>
                <c:pt idx="57">
                  <c:v>44256</c:v>
                </c:pt>
                <c:pt idx="58">
                  <c:v>44287</c:v>
                </c:pt>
                <c:pt idx="59">
                  <c:v>44317</c:v>
                </c:pt>
                <c:pt idx="60">
                  <c:v>44348</c:v>
                </c:pt>
                <c:pt idx="61">
                  <c:v>44378</c:v>
                </c:pt>
                <c:pt idx="62">
                  <c:v>44409</c:v>
                </c:pt>
                <c:pt idx="63">
                  <c:v>44440</c:v>
                </c:pt>
                <c:pt idx="64">
                  <c:v>44470</c:v>
                </c:pt>
                <c:pt idx="65">
                  <c:v>44501</c:v>
                </c:pt>
                <c:pt idx="66">
                  <c:v>44531</c:v>
                </c:pt>
                <c:pt idx="67">
                  <c:v>44562</c:v>
                </c:pt>
                <c:pt idx="68">
                  <c:v>44593</c:v>
                </c:pt>
                <c:pt idx="69">
                  <c:v>44621</c:v>
                </c:pt>
                <c:pt idx="70">
                  <c:v>44652</c:v>
                </c:pt>
                <c:pt idx="71">
                  <c:v>44682</c:v>
                </c:pt>
                <c:pt idx="72">
                  <c:v>44713</c:v>
                </c:pt>
                <c:pt idx="73">
                  <c:v>44743</c:v>
                </c:pt>
                <c:pt idx="74">
                  <c:v>44774</c:v>
                </c:pt>
                <c:pt idx="75">
                  <c:v>44805</c:v>
                </c:pt>
                <c:pt idx="76">
                  <c:v>44835</c:v>
                </c:pt>
                <c:pt idx="77">
                  <c:v>44866</c:v>
                </c:pt>
                <c:pt idx="78">
                  <c:v>44896</c:v>
                </c:pt>
                <c:pt idx="79">
                  <c:v>44927</c:v>
                </c:pt>
                <c:pt idx="80">
                  <c:v>44958</c:v>
                </c:pt>
                <c:pt idx="81">
                  <c:v>44986</c:v>
                </c:pt>
                <c:pt idx="82">
                  <c:v>45017</c:v>
                </c:pt>
                <c:pt idx="83">
                  <c:v>45047</c:v>
                </c:pt>
                <c:pt idx="84">
                  <c:v>45078</c:v>
                </c:pt>
                <c:pt idx="85">
                  <c:v>45108</c:v>
                </c:pt>
                <c:pt idx="86">
                  <c:v>45139</c:v>
                </c:pt>
                <c:pt idx="87">
                  <c:v>45170</c:v>
                </c:pt>
                <c:pt idx="88">
                  <c:v>45200</c:v>
                </c:pt>
                <c:pt idx="89">
                  <c:v>45231</c:v>
                </c:pt>
                <c:pt idx="90">
                  <c:v>45261</c:v>
                </c:pt>
                <c:pt idx="91">
                  <c:v>45292</c:v>
                </c:pt>
                <c:pt idx="92">
                  <c:v>45323</c:v>
                </c:pt>
                <c:pt idx="93">
                  <c:v>45352</c:v>
                </c:pt>
                <c:pt idx="94">
                  <c:v>45383</c:v>
                </c:pt>
                <c:pt idx="95">
                  <c:v>45413</c:v>
                </c:pt>
                <c:pt idx="96">
                  <c:v>45444</c:v>
                </c:pt>
                <c:pt idx="97">
                  <c:v>45474</c:v>
                </c:pt>
                <c:pt idx="98">
                  <c:v>45505</c:v>
                </c:pt>
                <c:pt idx="99">
                  <c:v>45536</c:v>
                </c:pt>
                <c:pt idx="100">
                  <c:v>45566</c:v>
                </c:pt>
                <c:pt idx="101">
                  <c:v>45597</c:v>
                </c:pt>
                <c:pt idx="102">
                  <c:v>45627</c:v>
                </c:pt>
                <c:pt idx="103">
                  <c:v>45658</c:v>
                </c:pt>
                <c:pt idx="104">
                  <c:v>45689</c:v>
                </c:pt>
                <c:pt idx="105">
                  <c:v>45717</c:v>
                </c:pt>
                <c:pt idx="106">
                  <c:v>45748</c:v>
                </c:pt>
                <c:pt idx="107">
                  <c:v>45778</c:v>
                </c:pt>
                <c:pt idx="108">
                  <c:v>45809</c:v>
                </c:pt>
                <c:pt idx="109">
                  <c:v>45839</c:v>
                </c:pt>
                <c:pt idx="110">
                  <c:v>45870</c:v>
                </c:pt>
                <c:pt idx="111">
                  <c:v>45901</c:v>
                </c:pt>
                <c:pt idx="112">
                  <c:v>45931</c:v>
                </c:pt>
                <c:pt idx="113">
                  <c:v>45962</c:v>
                </c:pt>
                <c:pt idx="114">
                  <c:v>45992</c:v>
                </c:pt>
                <c:pt idx="115">
                  <c:v>46023</c:v>
                </c:pt>
                <c:pt idx="116">
                  <c:v>46054</c:v>
                </c:pt>
                <c:pt idx="117">
                  <c:v>46082</c:v>
                </c:pt>
                <c:pt idx="118">
                  <c:v>46113</c:v>
                </c:pt>
                <c:pt idx="119">
                  <c:v>46143</c:v>
                </c:pt>
              </c:numCache>
            </c:numRef>
          </c:cat>
          <c:val>
            <c:numRef>
              <c:f>Monthly!$B$3:$B$122</c:f>
              <c:numCache>
                <c:formatCode>0.00</c:formatCode>
                <c:ptCount val="120"/>
                <c:pt idx="0">
                  <c:v>2083.89</c:v>
                </c:pt>
                <c:pt idx="1">
                  <c:v>2148.9</c:v>
                </c:pt>
                <c:pt idx="2">
                  <c:v>2177.48</c:v>
                </c:pt>
                <c:pt idx="3">
                  <c:v>2157.69</c:v>
                </c:pt>
                <c:pt idx="4">
                  <c:v>2143.02</c:v>
                </c:pt>
                <c:pt idx="5">
                  <c:v>2164.9899999999998</c:v>
                </c:pt>
                <c:pt idx="6">
                  <c:v>2246.63</c:v>
                </c:pt>
                <c:pt idx="7">
                  <c:v>2275.12</c:v>
                </c:pt>
                <c:pt idx="8">
                  <c:v>2329.91</c:v>
                </c:pt>
                <c:pt idx="9">
                  <c:v>2366.8200000000002</c:v>
                </c:pt>
                <c:pt idx="10">
                  <c:v>2359.31</c:v>
                </c:pt>
                <c:pt idx="11">
                  <c:v>2395.35</c:v>
                </c:pt>
                <c:pt idx="12">
                  <c:v>2433.9899999999998</c:v>
                </c:pt>
                <c:pt idx="13">
                  <c:v>2454.1</c:v>
                </c:pt>
                <c:pt idx="14">
                  <c:v>2456.2199999999998</c:v>
                </c:pt>
                <c:pt idx="15">
                  <c:v>2492.84</c:v>
                </c:pt>
                <c:pt idx="16">
                  <c:v>2557</c:v>
                </c:pt>
                <c:pt idx="17">
                  <c:v>2593.61</c:v>
                </c:pt>
                <c:pt idx="18">
                  <c:v>2664.34</c:v>
                </c:pt>
                <c:pt idx="19">
                  <c:v>2789.8</c:v>
                </c:pt>
                <c:pt idx="20">
                  <c:v>2705.16</c:v>
                </c:pt>
                <c:pt idx="21">
                  <c:v>2702.77</c:v>
                </c:pt>
                <c:pt idx="22">
                  <c:v>2653.63</c:v>
                </c:pt>
                <c:pt idx="23">
                  <c:v>2701.49</c:v>
                </c:pt>
                <c:pt idx="24">
                  <c:v>2754.35</c:v>
                </c:pt>
                <c:pt idx="25">
                  <c:v>2793.64</c:v>
                </c:pt>
                <c:pt idx="26">
                  <c:v>2857.82</c:v>
                </c:pt>
                <c:pt idx="27">
                  <c:v>2901.5</c:v>
                </c:pt>
                <c:pt idx="28">
                  <c:v>2785.46</c:v>
                </c:pt>
                <c:pt idx="29">
                  <c:v>2723.23</c:v>
                </c:pt>
                <c:pt idx="30">
                  <c:v>2567.31</c:v>
                </c:pt>
                <c:pt idx="31">
                  <c:v>2607.39</c:v>
                </c:pt>
                <c:pt idx="32">
                  <c:v>2754.86</c:v>
                </c:pt>
                <c:pt idx="33">
                  <c:v>2803.98</c:v>
                </c:pt>
                <c:pt idx="34">
                  <c:v>2903.8</c:v>
                </c:pt>
                <c:pt idx="35">
                  <c:v>2854.71</c:v>
                </c:pt>
                <c:pt idx="36">
                  <c:v>2890.17</c:v>
                </c:pt>
                <c:pt idx="37">
                  <c:v>2996.11</c:v>
                </c:pt>
                <c:pt idx="38">
                  <c:v>2897.5</c:v>
                </c:pt>
                <c:pt idx="39">
                  <c:v>2982.16</c:v>
                </c:pt>
                <c:pt idx="40">
                  <c:v>2977.68</c:v>
                </c:pt>
                <c:pt idx="41">
                  <c:v>3104.9</c:v>
                </c:pt>
                <c:pt idx="42">
                  <c:v>3176.75</c:v>
                </c:pt>
                <c:pt idx="43">
                  <c:v>3278.2</c:v>
                </c:pt>
                <c:pt idx="44">
                  <c:v>3277.31</c:v>
                </c:pt>
                <c:pt idx="45">
                  <c:v>2652.39</c:v>
                </c:pt>
                <c:pt idx="46">
                  <c:v>2761.98</c:v>
                </c:pt>
                <c:pt idx="47">
                  <c:v>2919.62</c:v>
                </c:pt>
                <c:pt idx="48">
                  <c:v>3104.66</c:v>
                </c:pt>
                <c:pt idx="49">
                  <c:v>3207.62</c:v>
                </c:pt>
                <c:pt idx="50">
                  <c:v>3391.71</c:v>
                </c:pt>
                <c:pt idx="51">
                  <c:v>3365.52</c:v>
                </c:pt>
                <c:pt idx="52">
                  <c:v>3418.7</c:v>
                </c:pt>
                <c:pt idx="53">
                  <c:v>3548.99</c:v>
                </c:pt>
                <c:pt idx="54">
                  <c:v>3695.31</c:v>
                </c:pt>
                <c:pt idx="55">
                  <c:v>3793.75</c:v>
                </c:pt>
                <c:pt idx="56">
                  <c:v>3883.43</c:v>
                </c:pt>
                <c:pt idx="57">
                  <c:v>3910.51</c:v>
                </c:pt>
                <c:pt idx="58">
                  <c:v>4141.18</c:v>
                </c:pt>
                <c:pt idx="59">
                  <c:v>4167.8500000000004</c:v>
                </c:pt>
                <c:pt idx="60">
                  <c:v>4238.49</c:v>
                </c:pt>
                <c:pt idx="61">
                  <c:v>4363.71</c:v>
                </c:pt>
                <c:pt idx="62">
                  <c:v>4454.21</c:v>
                </c:pt>
                <c:pt idx="63">
                  <c:v>4445.54</c:v>
                </c:pt>
                <c:pt idx="64">
                  <c:v>4460.71</c:v>
                </c:pt>
                <c:pt idx="65">
                  <c:v>4667.3900000000003</c:v>
                </c:pt>
                <c:pt idx="66">
                  <c:v>4674.7700000000004</c:v>
                </c:pt>
                <c:pt idx="67">
                  <c:v>4573.82</c:v>
                </c:pt>
                <c:pt idx="68">
                  <c:v>4435.9799999999996</c:v>
                </c:pt>
                <c:pt idx="69">
                  <c:v>4391.2700000000004</c:v>
                </c:pt>
                <c:pt idx="70">
                  <c:v>4391.3</c:v>
                </c:pt>
                <c:pt idx="71">
                  <c:v>4040.36</c:v>
                </c:pt>
                <c:pt idx="72">
                  <c:v>3898.95</c:v>
                </c:pt>
                <c:pt idx="73">
                  <c:v>3911.73</c:v>
                </c:pt>
                <c:pt idx="74">
                  <c:v>4158.5600000000004</c:v>
                </c:pt>
                <c:pt idx="75">
                  <c:v>3850.52</c:v>
                </c:pt>
                <c:pt idx="76">
                  <c:v>3726.05</c:v>
                </c:pt>
                <c:pt idx="77">
                  <c:v>3917.49</c:v>
                </c:pt>
                <c:pt idx="78">
                  <c:v>3912.38</c:v>
                </c:pt>
                <c:pt idx="79">
                  <c:v>3960.66</c:v>
                </c:pt>
                <c:pt idx="80">
                  <c:v>4079.68</c:v>
                </c:pt>
                <c:pt idx="81">
                  <c:v>3968.56</c:v>
                </c:pt>
                <c:pt idx="82">
                  <c:v>4121.47</c:v>
                </c:pt>
                <c:pt idx="83">
                  <c:v>4146.17</c:v>
                </c:pt>
                <c:pt idx="84">
                  <c:v>4345.37</c:v>
                </c:pt>
                <c:pt idx="85">
                  <c:v>4508.08</c:v>
                </c:pt>
                <c:pt idx="86">
                  <c:v>4457.3599999999997</c:v>
                </c:pt>
                <c:pt idx="87">
                  <c:v>4409.1000000000004</c:v>
                </c:pt>
                <c:pt idx="88">
                  <c:v>4269.3999999999996</c:v>
                </c:pt>
                <c:pt idx="89">
                  <c:v>4460.0600000000004</c:v>
                </c:pt>
                <c:pt idx="90">
                  <c:v>4685.05</c:v>
                </c:pt>
                <c:pt idx="91">
                  <c:v>4804.49</c:v>
                </c:pt>
                <c:pt idx="92">
                  <c:v>5011.96</c:v>
                </c:pt>
                <c:pt idx="93">
                  <c:v>5170.57</c:v>
                </c:pt>
                <c:pt idx="94">
                  <c:v>5112.49</c:v>
                </c:pt>
                <c:pt idx="95">
                  <c:v>5235.2299999999996</c:v>
                </c:pt>
                <c:pt idx="96">
                  <c:v>5415.14</c:v>
                </c:pt>
                <c:pt idx="97">
                  <c:v>5538</c:v>
                </c:pt>
                <c:pt idx="98">
                  <c:v>5478.21</c:v>
                </c:pt>
                <c:pt idx="99">
                  <c:v>5621.26</c:v>
                </c:pt>
                <c:pt idx="100">
                  <c:v>5792.32</c:v>
                </c:pt>
                <c:pt idx="101">
                  <c:v>5929.92</c:v>
                </c:pt>
                <c:pt idx="102">
                  <c:v>6010.91</c:v>
                </c:pt>
                <c:pt idx="103">
                  <c:v>5979.52</c:v>
                </c:pt>
                <c:pt idx="104">
                  <c:v>6038.69</c:v>
                </c:pt>
                <c:pt idx="105">
                  <c:v>5683.98</c:v>
                </c:pt>
                <c:pt idx="106">
                  <c:v>5369.5</c:v>
                </c:pt>
                <c:pt idx="107">
                  <c:v>5810.92</c:v>
                </c:pt>
                <c:pt idx="108">
                  <c:v>6029.95</c:v>
                </c:pt>
                <c:pt idx="109">
                  <c:v>6296.5</c:v>
                </c:pt>
                <c:pt idx="110">
                  <c:v>6408.95</c:v>
                </c:pt>
                <c:pt idx="111">
                  <c:v>6584.02</c:v>
                </c:pt>
                <c:pt idx="112">
                  <c:v>6735.69</c:v>
                </c:pt>
                <c:pt idx="113">
                  <c:v>6740.89</c:v>
                </c:pt>
                <c:pt idx="114">
                  <c:v>6853.03</c:v>
                </c:pt>
                <c:pt idx="115">
                  <c:v>6929.12</c:v>
                </c:pt>
                <c:pt idx="116">
                  <c:v>6893.81</c:v>
                </c:pt>
                <c:pt idx="117">
                  <c:v>6654.42</c:v>
                </c:pt>
                <c:pt idx="118">
                  <c:v>6957.01</c:v>
                </c:pt>
                <c:pt idx="119">
                  <c:v>7403.74</c:v>
                </c:pt>
              </c:numCache>
            </c:numRef>
          </c:val>
          <c:smooth val="0"/>
          <c:extLst>
            <c:ext xmlns:c16="http://schemas.microsoft.com/office/drawing/2014/chart" uri="{C3380CC4-5D6E-409C-BE32-E72D297353CC}">
              <c16:uniqueId val="{00000000-400A-48C7-8752-663225CD2F2F}"/>
            </c:ext>
          </c:extLst>
        </c:ser>
        <c:dLbls>
          <c:showLegendKey val="0"/>
          <c:showVal val="0"/>
          <c:showCatName val="0"/>
          <c:showSerName val="0"/>
          <c:showPercent val="0"/>
          <c:showBubbleSize val="0"/>
        </c:dLbls>
        <c:marker val="1"/>
        <c:smooth val="0"/>
        <c:axId val="1333664271"/>
        <c:axId val="1333682511"/>
      </c:lineChart>
      <c:lineChart>
        <c:grouping val="standard"/>
        <c:varyColors val="0"/>
        <c:ser>
          <c:idx val="1"/>
          <c:order val="1"/>
          <c:tx>
            <c:v>Umich Consumer Sentiment</c:v>
          </c:tx>
          <c:spPr>
            <a:ln w="28575" cap="rnd">
              <a:solidFill>
                <a:schemeClr val="accent2"/>
              </a:solidFill>
              <a:round/>
            </a:ln>
            <a:effectLst/>
          </c:spPr>
          <c:marker>
            <c:symbol val="none"/>
          </c:marker>
          <c:cat>
            <c:numRef>
              <c:f>Monthly!$A$3:$A$122</c:f>
              <c:numCache>
                <c:formatCode>m/d/yy;@</c:formatCode>
                <c:ptCount val="120"/>
                <c:pt idx="0">
                  <c:v>42522</c:v>
                </c:pt>
                <c:pt idx="1">
                  <c:v>42552</c:v>
                </c:pt>
                <c:pt idx="2">
                  <c:v>42583</c:v>
                </c:pt>
                <c:pt idx="3">
                  <c:v>42614</c:v>
                </c:pt>
                <c:pt idx="4">
                  <c:v>42644</c:v>
                </c:pt>
                <c:pt idx="5">
                  <c:v>42675</c:v>
                </c:pt>
                <c:pt idx="6">
                  <c:v>42705</c:v>
                </c:pt>
                <c:pt idx="7">
                  <c:v>42736</c:v>
                </c:pt>
                <c:pt idx="8">
                  <c:v>42767</c:v>
                </c:pt>
                <c:pt idx="9">
                  <c:v>42795</c:v>
                </c:pt>
                <c:pt idx="10">
                  <c:v>42826</c:v>
                </c:pt>
                <c:pt idx="11">
                  <c:v>42856</c:v>
                </c:pt>
                <c:pt idx="12">
                  <c:v>42887</c:v>
                </c:pt>
                <c:pt idx="13">
                  <c:v>42917</c:v>
                </c:pt>
                <c:pt idx="14">
                  <c:v>42948</c:v>
                </c:pt>
                <c:pt idx="15">
                  <c:v>42979</c:v>
                </c:pt>
                <c:pt idx="16">
                  <c:v>43009</c:v>
                </c:pt>
                <c:pt idx="17">
                  <c:v>43040</c:v>
                </c:pt>
                <c:pt idx="18">
                  <c:v>43070</c:v>
                </c:pt>
                <c:pt idx="19">
                  <c:v>43101</c:v>
                </c:pt>
                <c:pt idx="20">
                  <c:v>43132</c:v>
                </c:pt>
                <c:pt idx="21">
                  <c:v>43160</c:v>
                </c:pt>
                <c:pt idx="22">
                  <c:v>43191</c:v>
                </c:pt>
                <c:pt idx="23">
                  <c:v>43221</c:v>
                </c:pt>
                <c:pt idx="24">
                  <c:v>43252</c:v>
                </c:pt>
                <c:pt idx="25">
                  <c:v>43282</c:v>
                </c:pt>
                <c:pt idx="26">
                  <c:v>43313</c:v>
                </c:pt>
                <c:pt idx="27">
                  <c:v>43344</c:v>
                </c:pt>
                <c:pt idx="28">
                  <c:v>43374</c:v>
                </c:pt>
                <c:pt idx="29">
                  <c:v>43405</c:v>
                </c:pt>
                <c:pt idx="30">
                  <c:v>43435</c:v>
                </c:pt>
                <c:pt idx="31">
                  <c:v>43466</c:v>
                </c:pt>
                <c:pt idx="32">
                  <c:v>43497</c:v>
                </c:pt>
                <c:pt idx="33">
                  <c:v>43525</c:v>
                </c:pt>
                <c:pt idx="34">
                  <c:v>43556</c:v>
                </c:pt>
                <c:pt idx="35">
                  <c:v>43586</c:v>
                </c:pt>
                <c:pt idx="36">
                  <c:v>43617</c:v>
                </c:pt>
                <c:pt idx="37">
                  <c:v>43647</c:v>
                </c:pt>
                <c:pt idx="38">
                  <c:v>43678</c:v>
                </c:pt>
                <c:pt idx="39">
                  <c:v>43709</c:v>
                </c:pt>
                <c:pt idx="40">
                  <c:v>43739</c:v>
                </c:pt>
                <c:pt idx="41">
                  <c:v>43770</c:v>
                </c:pt>
                <c:pt idx="42">
                  <c:v>43800</c:v>
                </c:pt>
                <c:pt idx="43">
                  <c:v>43831</c:v>
                </c:pt>
                <c:pt idx="44">
                  <c:v>43862</c:v>
                </c:pt>
                <c:pt idx="45">
                  <c:v>43891</c:v>
                </c:pt>
                <c:pt idx="46">
                  <c:v>43922</c:v>
                </c:pt>
                <c:pt idx="47">
                  <c:v>43952</c:v>
                </c:pt>
                <c:pt idx="48">
                  <c:v>43983</c:v>
                </c:pt>
                <c:pt idx="49">
                  <c:v>44013</c:v>
                </c:pt>
                <c:pt idx="50">
                  <c:v>44044</c:v>
                </c:pt>
                <c:pt idx="51">
                  <c:v>44075</c:v>
                </c:pt>
                <c:pt idx="52">
                  <c:v>44105</c:v>
                </c:pt>
                <c:pt idx="53">
                  <c:v>44136</c:v>
                </c:pt>
                <c:pt idx="54">
                  <c:v>44166</c:v>
                </c:pt>
                <c:pt idx="55">
                  <c:v>44197</c:v>
                </c:pt>
                <c:pt idx="56">
                  <c:v>44228</c:v>
                </c:pt>
                <c:pt idx="57">
                  <c:v>44256</c:v>
                </c:pt>
                <c:pt idx="58">
                  <c:v>44287</c:v>
                </c:pt>
                <c:pt idx="59">
                  <c:v>44317</c:v>
                </c:pt>
                <c:pt idx="60">
                  <c:v>44348</c:v>
                </c:pt>
                <c:pt idx="61">
                  <c:v>44378</c:v>
                </c:pt>
                <c:pt idx="62">
                  <c:v>44409</c:v>
                </c:pt>
                <c:pt idx="63">
                  <c:v>44440</c:v>
                </c:pt>
                <c:pt idx="64">
                  <c:v>44470</c:v>
                </c:pt>
                <c:pt idx="65">
                  <c:v>44501</c:v>
                </c:pt>
                <c:pt idx="66">
                  <c:v>44531</c:v>
                </c:pt>
                <c:pt idx="67">
                  <c:v>44562</c:v>
                </c:pt>
                <c:pt idx="68">
                  <c:v>44593</c:v>
                </c:pt>
                <c:pt idx="69">
                  <c:v>44621</c:v>
                </c:pt>
                <c:pt idx="70">
                  <c:v>44652</c:v>
                </c:pt>
                <c:pt idx="71">
                  <c:v>44682</c:v>
                </c:pt>
                <c:pt idx="72">
                  <c:v>44713</c:v>
                </c:pt>
                <c:pt idx="73">
                  <c:v>44743</c:v>
                </c:pt>
                <c:pt idx="74">
                  <c:v>44774</c:v>
                </c:pt>
                <c:pt idx="75">
                  <c:v>44805</c:v>
                </c:pt>
                <c:pt idx="76">
                  <c:v>44835</c:v>
                </c:pt>
                <c:pt idx="77">
                  <c:v>44866</c:v>
                </c:pt>
                <c:pt idx="78">
                  <c:v>44896</c:v>
                </c:pt>
                <c:pt idx="79">
                  <c:v>44927</c:v>
                </c:pt>
                <c:pt idx="80">
                  <c:v>44958</c:v>
                </c:pt>
                <c:pt idx="81">
                  <c:v>44986</c:v>
                </c:pt>
                <c:pt idx="82">
                  <c:v>45017</c:v>
                </c:pt>
                <c:pt idx="83">
                  <c:v>45047</c:v>
                </c:pt>
                <c:pt idx="84">
                  <c:v>45078</c:v>
                </c:pt>
                <c:pt idx="85">
                  <c:v>45108</c:v>
                </c:pt>
                <c:pt idx="86">
                  <c:v>45139</c:v>
                </c:pt>
                <c:pt idx="87">
                  <c:v>45170</c:v>
                </c:pt>
                <c:pt idx="88">
                  <c:v>45200</c:v>
                </c:pt>
                <c:pt idx="89">
                  <c:v>45231</c:v>
                </c:pt>
                <c:pt idx="90">
                  <c:v>45261</c:v>
                </c:pt>
                <c:pt idx="91">
                  <c:v>45292</c:v>
                </c:pt>
                <c:pt idx="92">
                  <c:v>45323</c:v>
                </c:pt>
                <c:pt idx="93">
                  <c:v>45352</c:v>
                </c:pt>
                <c:pt idx="94">
                  <c:v>45383</c:v>
                </c:pt>
                <c:pt idx="95">
                  <c:v>45413</c:v>
                </c:pt>
                <c:pt idx="96">
                  <c:v>45444</c:v>
                </c:pt>
                <c:pt idx="97">
                  <c:v>45474</c:v>
                </c:pt>
                <c:pt idx="98">
                  <c:v>45505</c:v>
                </c:pt>
                <c:pt idx="99">
                  <c:v>45536</c:v>
                </c:pt>
                <c:pt idx="100">
                  <c:v>45566</c:v>
                </c:pt>
                <c:pt idx="101">
                  <c:v>45597</c:v>
                </c:pt>
                <c:pt idx="102">
                  <c:v>45627</c:v>
                </c:pt>
                <c:pt idx="103">
                  <c:v>45658</c:v>
                </c:pt>
                <c:pt idx="104">
                  <c:v>45689</c:v>
                </c:pt>
                <c:pt idx="105">
                  <c:v>45717</c:v>
                </c:pt>
                <c:pt idx="106">
                  <c:v>45748</c:v>
                </c:pt>
                <c:pt idx="107">
                  <c:v>45778</c:v>
                </c:pt>
                <c:pt idx="108">
                  <c:v>45809</c:v>
                </c:pt>
                <c:pt idx="109">
                  <c:v>45839</c:v>
                </c:pt>
                <c:pt idx="110">
                  <c:v>45870</c:v>
                </c:pt>
                <c:pt idx="111">
                  <c:v>45901</c:v>
                </c:pt>
                <c:pt idx="112">
                  <c:v>45931</c:v>
                </c:pt>
                <c:pt idx="113">
                  <c:v>45962</c:v>
                </c:pt>
                <c:pt idx="114">
                  <c:v>45992</c:v>
                </c:pt>
                <c:pt idx="115">
                  <c:v>46023</c:v>
                </c:pt>
                <c:pt idx="116">
                  <c:v>46054</c:v>
                </c:pt>
                <c:pt idx="117">
                  <c:v>46082</c:v>
                </c:pt>
                <c:pt idx="118">
                  <c:v>46113</c:v>
                </c:pt>
                <c:pt idx="119">
                  <c:v>46143</c:v>
                </c:pt>
              </c:numCache>
            </c:numRef>
          </c:cat>
          <c:val>
            <c:numRef>
              <c:f>Monthly!$C$3:$C$122</c:f>
              <c:numCache>
                <c:formatCode>0.0</c:formatCode>
                <c:ptCount val="120"/>
                <c:pt idx="0">
                  <c:v>93.5</c:v>
                </c:pt>
                <c:pt idx="1">
                  <c:v>90</c:v>
                </c:pt>
                <c:pt idx="2">
                  <c:v>89.8</c:v>
                </c:pt>
                <c:pt idx="3">
                  <c:v>91.2</c:v>
                </c:pt>
                <c:pt idx="4">
                  <c:v>87.2</c:v>
                </c:pt>
                <c:pt idx="5">
                  <c:v>93.8</c:v>
                </c:pt>
                <c:pt idx="6">
                  <c:v>98.2</c:v>
                </c:pt>
                <c:pt idx="7">
                  <c:v>98.5</c:v>
                </c:pt>
                <c:pt idx="8">
                  <c:v>96.3</c:v>
                </c:pt>
                <c:pt idx="9">
                  <c:v>96.9</c:v>
                </c:pt>
                <c:pt idx="10">
                  <c:v>97</c:v>
                </c:pt>
                <c:pt idx="11">
                  <c:v>97.1</c:v>
                </c:pt>
                <c:pt idx="12">
                  <c:v>95</c:v>
                </c:pt>
                <c:pt idx="13">
                  <c:v>93.4</c:v>
                </c:pt>
                <c:pt idx="14">
                  <c:v>96.8</c:v>
                </c:pt>
                <c:pt idx="15">
                  <c:v>95.1</c:v>
                </c:pt>
                <c:pt idx="16">
                  <c:v>100.7</c:v>
                </c:pt>
                <c:pt idx="17">
                  <c:v>98.5</c:v>
                </c:pt>
                <c:pt idx="18">
                  <c:v>95.9</c:v>
                </c:pt>
                <c:pt idx="19">
                  <c:v>95.7</c:v>
                </c:pt>
                <c:pt idx="20">
                  <c:v>99.7</c:v>
                </c:pt>
                <c:pt idx="21">
                  <c:v>101.4</c:v>
                </c:pt>
                <c:pt idx="22">
                  <c:v>98.8</c:v>
                </c:pt>
                <c:pt idx="23">
                  <c:v>98</c:v>
                </c:pt>
                <c:pt idx="24">
                  <c:v>98.2</c:v>
                </c:pt>
                <c:pt idx="25">
                  <c:v>97.9</c:v>
                </c:pt>
                <c:pt idx="26">
                  <c:v>96.2</c:v>
                </c:pt>
                <c:pt idx="27">
                  <c:v>100.1</c:v>
                </c:pt>
                <c:pt idx="28">
                  <c:v>98.6</c:v>
                </c:pt>
                <c:pt idx="29">
                  <c:v>97.5</c:v>
                </c:pt>
                <c:pt idx="30">
                  <c:v>98.3</c:v>
                </c:pt>
                <c:pt idx="31">
                  <c:v>91.2</c:v>
                </c:pt>
                <c:pt idx="32">
                  <c:v>93.8</c:v>
                </c:pt>
                <c:pt idx="33">
                  <c:v>98.4</c:v>
                </c:pt>
                <c:pt idx="34">
                  <c:v>97.2</c:v>
                </c:pt>
                <c:pt idx="35">
                  <c:v>100</c:v>
                </c:pt>
                <c:pt idx="36">
                  <c:v>98.2</c:v>
                </c:pt>
                <c:pt idx="37">
                  <c:v>98.4</c:v>
                </c:pt>
                <c:pt idx="38">
                  <c:v>89.8</c:v>
                </c:pt>
                <c:pt idx="39">
                  <c:v>93.2</c:v>
                </c:pt>
                <c:pt idx="40">
                  <c:v>95.5</c:v>
                </c:pt>
                <c:pt idx="41">
                  <c:v>96.8</c:v>
                </c:pt>
                <c:pt idx="42">
                  <c:v>99.3</c:v>
                </c:pt>
                <c:pt idx="43">
                  <c:v>99.8</c:v>
                </c:pt>
                <c:pt idx="44">
                  <c:v>101</c:v>
                </c:pt>
                <c:pt idx="45">
                  <c:v>89.1</c:v>
                </c:pt>
                <c:pt idx="46">
                  <c:v>71.8</c:v>
                </c:pt>
                <c:pt idx="47">
                  <c:v>72.3</c:v>
                </c:pt>
                <c:pt idx="48">
                  <c:v>78.099999999999994</c:v>
                </c:pt>
                <c:pt idx="49">
                  <c:v>72.5</c:v>
                </c:pt>
                <c:pt idx="50">
                  <c:v>74.099999999999994</c:v>
                </c:pt>
                <c:pt idx="51">
                  <c:v>80.400000000000006</c:v>
                </c:pt>
                <c:pt idx="52">
                  <c:v>81.8</c:v>
                </c:pt>
                <c:pt idx="53">
                  <c:v>76.900000000000006</c:v>
                </c:pt>
                <c:pt idx="54">
                  <c:v>80.7</c:v>
                </c:pt>
                <c:pt idx="55">
                  <c:v>79</c:v>
                </c:pt>
                <c:pt idx="56">
                  <c:v>76.8</c:v>
                </c:pt>
                <c:pt idx="57">
                  <c:v>84.9</c:v>
                </c:pt>
                <c:pt idx="58">
                  <c:v>88.3</c:v>
                </c:pt>
                <c:pt idx="59">
                  <c:v>82.9</c:v>
                </c:pt>
                <c:pt idx="60">
                  <c:v>85.5</c:v>
                </c:pt>
                <c:pt idx="61">
                  <c:v>81.2</c:v>
                </c:pt>
                <c:pt idx="62">
                  <c:v>70.3</c:v>
                </c:pt>
                <c:pt idx="63">
                  <c:v>72.8</c:v>
                </c:pt>
                <c:pt idx="64">
                  <c:v>71.7</c:v>
                </c:pt>
                <c:pt idx="65">
                  <c:v>67.400000000000006</c:v>
                </c:pt>
                <c:pt idx="66">
                  <c:v>70.599999999999994</c:v>
                </c:pt>
                <c:pt idx="67">
                  <c:v>67.2</c:v>
                </c:pt>
                <c:pt idx="68">
                  <c:v>62.8</c:v>
                </c:pt>
                <c:pt idx="69">
                  <c:v>59.4</c:v>
                </c:pt>
                <c:pt idx="70">
                  <c:v>65.2</c:v>
                </c:pt>
                <c:pt idx="71">
                  <c:v>58.4</c:v>
                </c:pt>
                <c:pt idx="72">
                  <c:v>50</c:v>
                </c:pt>
                <c:pt idx="73">
                  <c:v>51.5</c:v>
                </c:pt>
                <c:pt idx="74">
                  <c:v>58.2</c:v>
                </c:pt>
                <c:pt idx="75">
                  <c:v>58.6</c:v>
                </c:pt>
                <c:pt idx="76">
                  <c:v>59.9</c:v>
                </c:pt>
                <c:pt idx="77">
                  <c:v>56.7</c:v>
                </c:pt>
                <c:pt idx="78">
                  <c:v>59.8</c:v>
                </c:pt>
                <c:pt idx="79">
                  <c:v>64.900000000000006</c:v>
                </c:pt>
                <c:pt idx="80">
                  <c:v>66.900000000000006</c:v>
                </c:pt>
                <c:pt idx="81">
                  <c:v>62</c:v>
                </c:pt>
                <c:pt idx="82">
                  <c:v>63.7</c:v>
                </c:pt>
                <c:pt idx="83">
                  <c:v>59</c:v>
                </c:pt>
                <c:pt idx="84">
                  <c:v>64.2</c:v>
                </c:pt>
                <c:pt idx="85">
                  <c:v>71.5</c:v>
                </c:pt>
                <c:pt idx="86">
                  <c:v>69.400000000000006</c:v>
                </c:pt>
                <c:pt idx="87">
                  <c:v>67.8</c:v>
                </c:pt>
                <c:pt idx="88">
                  <c:v>63.8</c:v>
                </c:pt>
                <c:pt idx="89">
                  <c:v>61.3</c:v>
                </c:pt>
                <c:pt idx="90">
                  <c:v>69.7</c:v>
                </c:pt>
                <c:pt idx="91">
                  <c:v>79</c:v>
                </c:pt>
                <c:pt idx="92">
                  <c:v>76.900000000000006</c:v>
                </c:pt>
                <c:pt idx="93">
                  <c:v>79.400000000000006</c:v>
                </c:pt>
                <c:pt idx="94">
                  <c:v>77.2</c:v>
                </c:pt>
                <c:pt idx="95">
                  <c:v>69.099999999999994</c:v>
                </c:pt>
                <c:pt idx="96">
                  <c:v>68.2</c:v>
                </c:pt>
                <c:pt idx="97">
                  <c:v>66.400000000000006</c:v>
                </c:pt>
                <c:pt idx="98">
                  <c:v>67.900000000000006</c:v>
                </c:pt>
                <c:pt idx="99">
                  <c:v>70.099999999999994</c:v>
                </c:pt>
                <c:pt idx="100">
                  <c:v>70.5</c:v>
                </c:pt>
                <c:pt idx="101">
                  <c:v>71.8</c:v>
                </c:pt>
                <c:pt idx="102">
                  <c:v>74</c:v>
                </c:pt>
                <c:pt idx="103">
                  <c:v>71.7</c:v>
                </c:pt>
                <c:pt idx="104">
                  <c:v>64.7</c:v>
                </c:pt>
                <c:pt idx="105">
                  <c:v>57</c:v>
                </c:pt>
                <c:pt idx="106">
                  <c:v>52.2</c:v>
                </c:pt>
                <c:pt idx="107">
                  <c:v>52.2</c:v>
                </c:pt>
                <c:pt idx="108">
                  <c:v>60.7</c:v>
                </c:pt>
                <c:pt idx="109">
                  <c:v>61.7</c:v>
                </c:pt>
                <c:pt idx="110">
                  <c:v>58.2</c:v>
                </c:pt>
                <c:pt idx="111">
                  <c:v>55.1</c:v>
                </c:pt>
                <c:pt idx="112">
                  <c:v>53.6</c:v>
                </c:pt>
                <c:pt idx="113">
                  <c:v>51</c:v>
                </c:pt>
                <c:pt idx="114">
                  <c:v>52.9</c:v>
                </c:pt>
                <c:pt idx="115">
                  <c:v>56.4</c:v>
                </c:pt>
                <c:pt idx="116">
                  <c:v>56.6</c:v>
                </c:pt>
                <c:pt idx="117">
                  <c:v>53.3</c:v>
                </c:pt>
                <c:pt idx="118">
                  <c:v>49.8</c:v>
                </c:pt>
                <c:pt idx="119">
                  <c:v>44.8</c:v>
                </c:pt>
              </c:numCache>
            </c:numRef>
          </c:val>
          <c:smooth val="0"/>
          <c:extLst>
            <c:ext xmlns:c16="http://schemas.microsoft.com/office/drawing/2014/chart" uri="{C3380CC4-5D6E-409C-BE32-E72D297353CC}">
              <c16:uniqueId val="{00000001-400A-48C7-8752-663225CD2F2F}"/>
            </c:ext>
          </c:extLst>
        </c:ser>
        <c:dLbls>
          <c:showLegendKey val="0"/>
          <c:showVal val="0"/>
          <c:showCatName val="0"/>
          <c:showSerName val="0"/>
          <c:showPercent val="0"/>
          <c:showBubbleSize val="0"/>
        </c:dLbls>
        <c:marker val="1"/>
        <c:smooth val="0"/>
        <c:axId val="1333670991"/>
        <c:axId val="1333684431"/>
      </c:lineChart>
      <c:dateAx>
        <c:axId val="1333664271"/>
        <c:scaling>
          <c:orientation val="minMax"/>
        </c:scaling>
        <c:delete val="0"/>
        <c:axPos val="b"/>
        <c:numFmt formatCode="m/d/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crossAx val="1333682511"/>
        <c:crosses val="autoZero"/>
        <c:auto val="1"/>
        <c:lblOffset val="100"/>
        <c:baseTimeUnit val="months"/>
      </c:dateAx>
      <c:valAx>
        <c:axId val="1333682511"/>
        <c:scaling>
          <c:orientation val="minMax"/>
          <c:min val="2000"/>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1333664271"/>
        <c:crosses val="autoZero"/>
        <c:crossBetween val="between"/>
      </c:valAx>
      <c:valAx>
        <c:axId val="1333684431"/>
        <c:scaling>
          <c:orientation val="minMax"/>
          <c:min val="40"/>
        </c:scaling>
        <c:delete val="0"/>
        <c:axPos val="r"/>
        <c:numFmt formatCode="0.0" sourceLinked="1"/>
        <c:majorTickMark val="out"/>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1333670991"/>
        <c:crosses val="max"/>
        <c:crossBetween val="between"/>
      </c:valAx>
      <c:dateAx>
        <c:axId val="1333670991"/>
        <c:scaling>
          <c:orientation val="minMax"/>
        </c:scaling>
        <c:delete val="1"/>
        <c:axPos val="b"/>
        <c:numFmt formatCode="m/d/yy;@" sourceLinked="1"/>
        <c:majorTickMark val="out"/>
        <c:minorTickMark val="none"/>
        <c:tickLblPos val="nextTo"/>
        <c:crossAx val="1333684431"/>
        <c:crosses val="autoZero"/>
        <c:auto val="1"/>
        <c:lblOffset val="100"/>
        <c:baseTimeUnit val="months"/>
      </c:dateAx>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idx="1"/>
          </p:nvPr>
        </p:nvSpPr>
        <p:spPr>
          <a:xfrm>
            <a:off x="4143587" y="0"/>
            <a:ext cx="3169920" cy="481727"/>
          </a:xfrm>
          <a:prstGeom prst="rect">
            <a:avLst/>
          </a:prstGeom>
        </p:spPr>
        <p:txBody>
          <a:bodyPr vert="horz" lIns="96661" tIns="48331" rIns="96661" bIns="48331" rtlCol="0"/>
          <a:lstStyle>
            <a:lvl1pPr algn="r">
              <a:defRPr sz="1300"/>
            </a:lvl1pPr>
          </a:lstStyle>
          <a:p>
            <a:fld id="{E7EC6A77-897B-A94D-8179-085D1B4EE98D}" type="datetimeFigureOut">
              <a:rPr lang="en-US" smtClean="0"/>
              <a:t>6/2/2026</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US"/>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6661" tIns="48331" rIns="96661" bIns="4833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39F294D8-753E-E842-8CF8-893A8D4FD7E5}" type="slidenum">
              <a:rPr lang="en-US" smtClean="0"/>
              <a:t>‹#›</a:t>
            </a:fld>
            <a:endParaRPr lang="en-US"/>
          </a:p>
        </p:txBody>
      </p:sp>
    </p:spTree>
    <p:extLst>
      <p:ext uri="{BB962C8B-B14F-4D97-AF65-F5344CB8AC3E}">
        <p14:creationId xmlns:p14="http://schemas.microsoft.com/office/powerpoint/2010/main" val="1620784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err="1"/>
              <a:t>Laeven</a:t>
            </a:r>
            <a:r>
              <a:rPr lang="en-US" dirty="0"/>
              <a:t> and Valencia, forthcoming</a:t>
            </a:r>
          </a:p>
        </p:txBody>
      </p:sp>
      <p:sp>
        <p:nvSpPr>
          <p:cNvPr id="4" name="Slide Number Placeholder 3"/>
          <p:cNvSpPr>
            <a:spLocks noGrp="1"/>
          </p:cNvSpPr>
          <p:nvPr>
            <p:ph type="sldNum" sz="quarter" idx="5"/>
          </p:nvPr>
        </p:nvSpPr>
        <p:spPr/>
        <p:txBody>
          <a:bodyPr/>
          <a:lstStyle/>
          <a:p>
            <a:pPr marL="0" marR="0" lvl="0" indent="0" algn="r" defTabSz="914400" rtl="0" eaLnBrk="0" fontAlgn="base" latinLnBrk="0" hangingPunct="0">
              <a:lnSpc>
                <a:spcPct val="100000"/>
              </a:lnSpc>
              <a:spcBef>
                <a:spcPct val="0"/>
              </a:spcBef>
              <a:spcAft>
                <a:spcPct val="0"/>
              </a:spcAft>
              <a:buClrTx/>
              <a:buSzTx/>
              <a:buFontTx/>
              <a:buNone/>
              <a:tabLst/>
              <a:defRPr/>
            </a:pPr>
            <a:fld id="{CE5B263B-AF5F-7144-AC55-31919D460DF9}"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ＭＳ Ｐゴシック" panose="020B0600070205080204" pitchFamily="34" charset="-128"/>
                <a:cs typeface="+mn-cs"/>
              </a:rPr>
              <a:pPr marL="0" marR="0" lvl="0" indent="0" algn="r" defTabSz="914400" rtl="0" eaLnBrk="0" fontAlgn="base" latinLnBrk="0" hangingPunct="0">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ＭＳ Ｐゴシック" panose="020B0600070205080204" pitchFamily="34" charset="-128"/>
              <a:cs typeface="+mn-cs"/>
            </a:endParaRPr>
          </a:p>
        </p:txBody>
      </p:sp>
    </p:spTree>
    <p:extLst>
      <p:ext uri="{BB962C8B-B14F-4D97-AF65-F5344CB8AC3E}">
        <p14:creationId xmlns:p14="http://schemas.microsoft.com/office/powerpoint/2010/main" val="40274353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8:notes"/>
          <p:cNvSpPr txBox="1">
            <a:spLocks noGrp="1"/>
          </p:cNvSpPr>
          <p:nvPr>
            <p:ph type="body" idx="1"/>
          </p:nvPr>
        </p:nvSpPr>
        <p:spPr>
          <a:xfrm>
            <a:off x="780288" y="4851606"/>
            <a:ext cx="6242304" cy="3969497"/>
          </a:xfrm>
          <a:prstGeom prst="rect">
            <a:avLst/>
          </a:prstGeom>
        </p:spPr>
        <p:txBody>
          <a:bodyPr spcFirstLastPara="1" wrap="square" lIns="102163" tIns="51067" rIns="102163" bIns="51067" anchor="t" anchorCtr="0">
            <a:noAutofit/>
          </a:bodyPr>
          <a:lstStyle/>
          <a:p>
            <a:endParaRPr dirty="0"/>
          </a:p>
        </p:txBody>
      </p:sp>
      <p:sp>
        <p:nvSpPr>
          <p:cNvPr id="121" name="Google Shape;121;p8:notes"/>
          <p:cNvSpPr>
            <a:spLocks noGrp="1" noRot="1" noChangeAspect="1"/>
          </p:cNvSpPr>
          <p:nvPr>
            <p:ph type="sldImg" idx="2"/>
          </p:nvPr>
        </p:nvSpPr>
        <p:spPr>
          <a:xfrm>
            <a:off x="877888" y="1260475"/>
            <a:ext cx="6048375" cy="3402013"/>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9:notes"/>
          <p:cNvSpPr>
            <a:spLocks noGrp="1" noRot="1" noChangeAspect="1"/>
          </p:cNvSpPr>
          <p:nvPr>
            <p:ph type="sldImg" idx="2"/>
          </p:nvPr>
        </p:nvSpPr>
        <p:spPr>
          <a:xfrm>
            <a:off x="877888" y="1260475"/>
            <a:ext cx="6048375" cy="34020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8" name="Google Shape;128;p9:notes"/>
          <p:cNvSpPr txBox="1">
            <a:spLocks noGrp="1"/>
          </p:cNvSpPr>
          <p:nvPr>
            <p:ph type="body" idx="1"/>
          </p:nvPr>
        </p:nvSpPr>
        <p:spPr>
          <a:xfrm>
            <a:off x="780288" y="4851606"/>
            <a:ext cx="6242304" cy="3969497"/>
          </a:xfrm>
          <a:prstGeom prst="rect">
            <a:avLst/>
          </a:prstGeom>
          <a:noFill/>
          <a:ln>
            <a:noFill/>
          </a:ln>
        </p:spPr>
        <p:txBody>
          <a:bodyPr spcFirstLastPara="1" wrap="square" lIns="102163" tIns="51067" rIns="102163" bIns="51067" anchor="t" anchorCtr="0">
            <a:noAutofit/>
          </a:bodyPr>
          <a:lstStyle/>
          <a:p>
            <a:endParaRPr dirty="0"/>
          </a:p>
        </p:txBody>
      </p:sp>
      <p:sp>
        <p:nvSpPr>
          <p:cNvPr id="129" name="Google Shape;129;p9:notes"/>
          <p:cNvSpPr txBox="1">
            <a:spLocks noGrp="1"/>
          </p:cNvSpPr>
          <p:nvPr>
            <p:ph type="sldNum" idx="12"/>
          </p:nvPr>
        </p:nvSpPr>
        <p:spPr>
          <a:xfrm>
            <a:off x="4419826" y="9575448"/>
            <a:ext cx="3381248" cy="505812"/>
          </a:xfrm>
          <a:prstGeom prst="rect">
            <a:avLst/>
          </a:prstGeom>
          <a:noFill/>
          <a:ln>
            <a:noFill/>
          </a:ln>
        </p:spPr>
        <p:txBody>
          <a:bodyPr spcFirstLastPara="1" wrap="square" lIns="102163" tIns="51067" rIns="102163" bIns="51067" anchor="b" anchorCtr="0">
            <a:noAutofit/>
          </a:bodyPr>
          <a:lstStyle/>
          <a:p>
            <a:fld id="{00000000-1234-1234-1234-123412341234}" type="slidenum">
              <a:rPr lang="en-US"/>
              <a:pPr/>
              <a:t>15</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9:notes"/>
          <p:cNvSpPr>
            <a:spLocks noGrp="1" noRot="1" noChangeAspect="1"/>
          </p:cNvSpPr>
          <p:nvPr>
            <p:ph type="sldImg" idx="2"/>
          </p:nvPr>
        </p:nvSpPr>
        <p:spPr>
          <a:xfrm>
            <a:off x="877888" y="1260475"/>
            <a:ext cx="6048375" cy="34020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8" name="Google Shape;128;p9:notes"/>
          <p:cNvSpPr txBox="1">
            <a:spLocks noGrp="1"/>
          </p:cNvSpPr>
          <p:nvPr>
            <p:ph type="body" idx="1"/>
          </p:nvPr>
        </p:nvSpPr>
        <p:spPr>
          <a:xfrm>
            <a:off x="780288" y="4851606"/>
            <a:ext cx="6242304" cy="3969497"/>
          </a:xfrm>
          <a:prstGeom prst="rect">
            <a:avLst/>
          </a:prstGeom>
          <a:noFill/>
          <a:ln>
            <a:noFill/>
          </a:ln>
        </p:spPr>
        <p:txBody>
          <a:bodyPr spcFirstLastPara="1" wrap="square" lIns="102163" tIns="51067" rIns="102163" bIns="51067" anchor="t" anchorCtr="0">
            <a:noAutofit/>
          </a:bodyPr>
          <a:lstStyle/>
          <a:p>
            <a:endParaRPr dirty="0"/>
          </a:p>
        </p:txBody>
      </p:sp>
      <p:sp>
        <p:nvSpPr>
          <p:cNvPr id="129" name="Google Shape;129;p9:notes"/>
          <p:cNvSpPr txBox="1">
            <a:spLocks noGrp="1"/>
          </p:cNvSpPr>
          <p:nvPr>
            <p:ph type="sldNum" idx="12"/>
          </p:nvPr>
        </p:nvSpPr>
        <p:spPr>
          <a:xfrm>
            <a:off x="4419826" y="9575448"/>
            <a:ext cx="3381248" cy="505812"/>
          </a:xfrm>
          <a:prstGeom prst="rect">
            <a:avLst/>
          </a:prstGeom>
          <a:noFill/>
          <a:ln>
            <a:noFill/>
          </a:ln>
        </p:spPr>
        <p:txBody>
          <a:bodyPr spcFirstLastPara="1" wrap="square" lIns="102163" tIns="51067" rIns="102163" bIns="51067" anchor="b" anchorCtr="0">
            <a:noAutofit/>
          </a:bodyPr>
          <a:lstStyle/>
          <a:p>
            <a:fld id="{00000000-1234-1234-1234-123412341234}" type="slidenum">
              <a:rPr lang="en-US"/>
              <a:pPr/>
              <a:t>17</a:t>
            </a:fld>
            <a:endParaRPr/>
          </a:p>
        </p:txBody>
      </p:sp>
    </p:spTree>
    <p:extLst>
      <p:ext uri="{BB962C8B-B14F-4D97-AF65-F5344CB8AC3E}">
        <p14:creationId xmlns:p14="http://schemas.microsoft.com/office/powerpoint/2010/main" val="38920808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Fed policy rate 4.5 to 4.25.  Concerns with inflation</a:t>
            </a:r>
          </a:p>
        </p:txBody>
      </p:sp>
      <p:sp>
        <p:nvSpPr>
          <p:cNvPr id="4" name="Slide Number Placeholder 3"/>
          <p:cNvSpPr>
            <a:spLocks noGrp="1"/>
          </p:cNvSpPr>
          <p:nvPr>
            <p:ph type="sldNum" sz="quarter" idx="5"/>
          </p:nvPr>
        </p:nvSpPr>
        <p:spPr/>
        <p:txBody>
          <a:bodyPr/>
          <a:lstStyle/>
          <a:p>
            <a:fld id="{39F294D8-753E-E842-8CF8-893A8D4FD7E5}" type="slidenum">
              <a:rPr lang="en-US" smtClean="0"/>
              <a:t>20</a:t>
            </a:fld>
            <a:endParaRPr lang="en-US"/>
          </a:p>
        </p:txBody>
      </p:sp>
    </p:spTree>
    <p:extLst>
      <p:ext uri="{BB962C8B-B14F-4D97-AF65-F5344CB8AC3E}">
        <p14:creationId xmlns:p14="http://schemas.microsoft.com/office/powerpoint/2010/main" val="38936694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Since the end of 2021, lost almost 15%</a:t>
            </a:r>
          </a:p>
        </p:txBody>
      </p:sp>
      <p:sp>
        <p:nvSpPr>
          <p:cNvPr id="4" name="Slide Number Placeholder 3"/>
          <p:cNvSpPr>
            <a:spLocks noGrp="1"/>
          </p:cNvSpPr>
          <p:nvPr>
            <p:ph type="sldNum" sz="quarter" idx="5"/>
          </p:nvPr>
        </p:nvSpPr>
        <p:spPr/>
        <p:txBody>
          <a:bodyPr/>
          <a:lstStyle/>
          <a:p>
            <a:fld id="{39F294D8-753E-E842-8CF8-893A8D4FD7E5}" type="slidenum">
              <a:rPr lang="en-US" smtClean="0"/>
              <a:t>21</a:t>
            </a:fld>
            <a:endParaRPr lang="en-US"/>
          </a:p>
        </p:txBody>
      </p:sp>
    </p:spTree>
    <p:extLst>
      <p:ext uri="{BB962C8B-B14F-4D97-AF65-F5344CB8AC3E}">
        <p14:creationId xmlns:p14="http://schemas.microsoft.com/office/powerpoint/2010/main" val="30116393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24:notes"/>
          <p:cNvSpPr>
            <a:spLocks noGrp="1" noRot="1" noChangeAspect="1"/>
          </p:cNvSpPr>
          <p:nvPr>
            <p:ph type="sldImg" idx="2"/>
          </p:nvPr>
        </p:nvSpPr>
        <p:spPr>
          <a:xfrm>
            <a:off x="877888" y="1260475"/>
            <a:ext cx="6048375" cy="3402013"/>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8" name="Google Shape;248;p24:notes"/>
          <p:cNvSpPr txBox="1">
            <a:spLocks noGrp="1"/>
          </p:cNvSpPr>
          <p:nvPr>
            <p:ph type="body" idx="1"/>
          </p:nvPr>
        </p:nvSpPr>
        <p:spPr>
          <a:xfrm>
            <a:off x="780288" y="4851606"/>
            <a:ext cx="6242304" cy="3969497"/>
          </a:xfrm>
          <a:prstGeom prst="rect">
            <a:avLst/>
          </a:prstGeom>
          <a:noFill/>
          <a:ln>
            <a:noFill/>
          </a:ln>
        </p:spPr>
        <p:txBody>
          <a:bodyPr spcFirstLastPara="1" wrap="square" lIns="102163" tIns="51067" rIns="102163" bIns="51067" anchor="t" anchorCtr="0">
            <a:noAutofit/>
          </a:bodyPr>
          <a:lstStyle/>
          <a:p>
            <a:r>
              <a:rPr lang="en-US" dirty="0"/>
              <a:t>August CPI </a:t>
            </a:r>
            <a:r>
              <a:rPr lang="en-US" dirty="0" err="1"/>
              <a:t>yoy</a:t>
            </a:r>
            <a:r>
              <a:rPr lang="en-US" dirty="0"/>
              <a:t> 8.3% down from 8.5 and Core 6.3 up from 6.3 in </a:t>
            </a:r>
            <a:r>
              <a:rPr lang="en-US" dirty="0" err="1"/>
              <a:t>JUly</a:t>
            </a:r>
            <a:endParaRPr dirty="0"/>
          </a:p>
        </p:txBody>
      </p:sp>
      <p:sp>
        <p:nvSpPr>
          <p:cNvPr id="249" name="Google Shape;249;p24:notes"/>
          <p:cNvSpPr txBox="1">
            <a:spLocks noGrp="1"/>
          </p:cNvSpPr>
          <p:nvPr>
            <p:ph type="sldNum" idx="12"/>
          </p:nvPr>
        </p:nvSpPr>
        <p:spPr>
          <a:xfrm>
            <a:off x="4419826" y="9575448"/>
            <a:ext cx="3381248" cy="505812"/>
          </a:xfrm>
          <a:prstGeom prst="rect">
            <a:avLst/>
          </a:prstGeom>
          <a:noFill/>
          <a:ln>
            <a:noFill/>
          </a:ln>
        </p:spPr>
        <p:txBody>
          <a:bodyPr spcFirstLastPara="1" wrap="square" lIns="102163" tIns="51067" rIns="102163" bIns="51067" anchor="b" anchorCtr="0">
            <a:noAutofit/>
          </a:bodyPr>
          <a:lstStyle/>
          <a:p>
            <a:fld id="{00000000-1234-1234-1234-123412341234}" type="slidenum">
              <a:rPr lang="en-US"/>
              <a:pPr/>
              <a:t>22</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a:solidFill>
                  <a:schemeClr val="tx1"/>
                </a:solidFill>
                <a:effectLst/>
                <a:latin typeface="+mn-lt"/>
                <a:ea typeface="+mn-ea"/>
                <a:cs typeface="+mn-cs"/>
              </a:rPr>
              <a:t>113</a:t>
            </a:r>
            <a:r>
              <a:rPr lang="en-US" dirty="0">
                <a:effectLst/>
              </a:rPr>
              <a:t> </a:t>
            </a:r>
            <a:r>
              <a:rPr lang="en-US" sz="1200" b="0" i="0" u="none" strike="noStrike" kern="1200" dirty="0">
                <a:solidFill>
                  <a:schemeClr val="tx1"/>
                </a:solidFill>
                <a:effectLst/>
                <a:latin typeface="+mn-lt"/>
                <a:ea typeface="+mn-ea"/>
                <a:cs typeface="+mn-cs"/>
              </a:rPr>
              <a:t>127</a:t>
            </a:r>
            <a:r>
              <a:rPr lang="en-US" dirty="0">
                <a:effectLst/>
              </a:rPr>
              <a:t> </a:t>
            </a:r>
            <a:r>
              <a:rPr lang="en-US" sz="1200" b="0" i="0" u="none" strike="noStrike" kern="1200" dirty="0">
                <a:solidFill>
                  <a:schemeClr val="tx1"/>
                </a:solidFill>
                <a:effectLst/>
                <a:latin typeface="+mn-lt"/>
                <a:ea typeface="+mn-ea"/>
                <a:cs typeface="+mn-cs"/>
              </a:rPr>
              <a:t>128</a:t>
            </a:r>
            <a:r>
              <a:rPr lang="en-US" dirty="0">
                <a:effectLst/>
              </a:rPr>
              <a:t> </a:t>
            </a:r>
            <a:r>
              <a:rPr lang="en-US" sz="1200" b="0" i="0" u="none" strike="noStrike" kern="1200" dirty="0">
                <a:solidFill>
                  <a:schemeClr val="tx1"/>
                </a:solidFill>
                <a:effectLst/>
                <a:latin typeface="+mn-lt"/>
                <a:ea typeface="+mn-ea"/>
                <a:cs typeface="+mn-cs"/>
              </a:rPr>
              <a:t>123</a:t>
            </a:r>
            <a:r>
              <a:rPr lang="en-US" dirty="0">
                <a:effectLst/>
              </a:rPr>
              <a:t> </a:t>
            </a:r>
            <a:r>
              <a:rPr lang="en-US" sz="1200" b="0" i="0" u="none" strike="noStrike" kern="1200" dirty="0">
                <a:solidFill>
                  <a:schemeClr val="tx1"/>
                </a:solidFill>
                <a:effectLst/>
                <a:latin typeface="+mn-lt"/>
                <a:ea typeface="+mn-ea"/>
                <a:cs typeface="+mn-cs"/>
              </a:rPr>
              <a:t>123</a:t>
            </a:r>
            <a:r>
              <a:rPr lang="en-US" dirty="0">
                <a:effectLst/>
              </a:rPr>
              <a:t> </a:t>
            </a:r>
            <a:endParaRPr lang="en-US" dirty="0"/>
          </a:p>
        </p:txBody>
      </p:sp>
      <p:sp>
        <p:nvSpPr>
          <p:cNvPr id="4" name="Slide Number Placeholder 3"/>
          <p:cNvSpPr>
            <a:spLocks noGrp="1"/>
          </p:cNvSpPr>
          <p:nvPr>
            <p:ph type="sldNum" sz="quarter" idx="5"/>
          </p:nvPr>
        </p:nvSpPr>
        <p:spPr/>
        <p:txBody>
          <a:bodyPr/>
          <a:lstStyle/>
          <a:p>
            <a:fld id="{39F294D8-753E-E842-8CF8-893A8D4FD7E5}" type="slidenum">
              <a:rPr lang="en-US" smtClean="0"/>
              <a:t>25</a:t>
            </a:fld>
            <a:endParaRPr lang="en-US"/>
          </a:p>
        </p:txBody>
      </p:sp>
    </p:spTree>
    <p:extLst>
      <p:ext uri="{BB962C8B-B14F-4D97-AF65-F5344CB8AC3E}">
        <p14:creationId xmlns:p14="http://schemas.microsoft.com/office/powerpoint/2010/main" val="4379162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Define K-Shaped Economy</a:t>
            </a:r>
          </a:p>
        </p:txBody>
      </p:sp>
      <p:sp>
        <p:nvSpPr>
          <p:cNvPr id="4" name="Slide Number Placeholder 3"/>
          <p:cNvSpPr>
            <a:spLocks noGrp="1"/>
          </p:cNvSpPr>
          <p:nvPr>
            <p:ph type="sldNum" sz="quarter" idx="5"/>
          </p:nvPr>
        </p:nvSpPr>
        <p:spPr/>
        <p:txBody>
          <a:bodyPr/>
          <a:lstStyle/>
          <a:p>
            <a:fld id="{39F294D8-753E-E842-8CF8-893A8D4FD7E5}" type="slidenum">
              <a:rPr lang="en-US" smtClean="0"/>
              <a:t>27</a:t>
            </a:fld>
            <a:endParaRPr lang="en-US"/>
          </a:p>
        </p:txBody>
      </p:sp>
    </p:spTree>
    <p:extLst>
      <p:ext uri="{BB962C8B-B14F-4D97-AF65-F5344CB8AC3E}">
        <p14:creationId xmlns:p14="http://schemas.microsoft.com/office/powerpoint/2010/main" val="29472321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Define inflation as the rate of increase in the average level of prices not gasoline price inflation.  Exceptions Deep </a:t>
            </a:r>
            <a:r>
              <a:rPr lang="en-US" dirty="0" err="1"/>
              <a:t>Recesssions</a:t>
            </a:r>
            <a:r>
              <a:rPr lang="en-US" dirty="0"/>
              <a:t>. ARP we will talk about later.</a:t>
            </a:r>
          </a:p>
          <a:p>
            <a:endParaRPr lang="en-US" dirty="0"/>
          </a:p>
        </p:txBody>
      </p:sp>
      <p:sp>
        <p:nvSpPr>
          <p:cNvPr id="4" name="Slide Number Placeholder 3"/>
          <p:cNvSpPr>
            <a:spLocks noGrp="1"/>
          </p:cNvSpPr>
          <p:nvPr>
            <p:ph type="sldNum" sz="quarter" idx="5"/>
          </p:nvPr>
        </p:nvSpPr>
        <p:spPr/>
        <p:txBody>
          <a:bodyPr/>
          <a:lstStyle/>
          <a:p>
            <a:fld id="{88BA6467-982F-43FA-9555-C83E47AD5726}" type="slidenum">
              <a:rPr lang="en-US" smtClean="0"/>
              <a:t>31</a:t>
            </a:fld>
            <a:endParaRPr lang="en-US"/>
          </a:p>
        </p:txBody>
      </p:sp>
    </p:spTree>
    <p:extLst>
      <p:ext uri="{BB962C8B-B14F-4D97-AF65-F5344CB8AC3E}">
        <p14:creationId xmlns:p14="http://schemas.microsoft.com/office/powerpoint/2010/main" val="23159449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F294D8-753E-E842-8CF8-893A8D4FD7E5}" type="slidenum">
              <a:rPr lang="en-US" smtClean="0"/>
              <a:t>61</a:t>
            </a:fld>
            <a:endParaRPr lang="en-US"/>
          </a:p>
        </p:txBody>
      </p:sp>
    </p:spTree>
    <p:extLst>
      <p:ext uri="{BB962C8B-B14F-4D97-AF65-F5344CB8AC3E}">
        <p14:creationId xmlns:p14="http://schemas.microsoft.com/office/powerpoint/2010/main" val="15060589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21A4D-4FAD-45A6-A3C5-59711005E0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06B803A-233C-48A3-A920-5820C83A0E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6" name="Slide Number Placeholder 5">
            <a:extLst>
              <a:ext uri="{FF2B5EF4-FFF2-40B4-BE49-F238E27FC236}">
                <a16:creationId xmlns:a16="http://schemas.microsoft.com/office/drawing/2014/main" id="{DC2737BC-96A1-42A3-AD8D-9E8CD7FB7C95}"/>
              </a:ext>
            </a:extLst>
          </p:cNvPr>
          <p:cNvSpPr>
            <a:spLocks noGrp="1"/>
          </p:cNvSpPr>
          <p:nvPr>
            <p:ph type="sldNum" sz="quarter" idx="12"/>
          </p:nvPr>
        </p:nvSpPr>
        <p:spPr/>
        <p:txBody>
          <a:bodyPr/>
          <a:lstStyle/>
          <a:p>
            <a:fld id="{D9F085D5-EC86-4F6A-B501-C1359CB39116}" type="slidenum">
              <a:rPr lang="en-GB" smtClean="0"/>
              <a:t>‹#›</a:t>
            </a:fld>
            <a:endParaRPr lang="en-GB"/>
          </a:p>
        </p:txBody>
      </p:sp>
    </p:spTree>
    <p:extLst>
      <p:ext uri="{BB962C8B-B14F-4D97-AF65-F5344CB8AC3E}">
        <p14:creationId xmlns:p14="http://schemas.microsoft.com/office/powerpoint/2010/main" val="2470958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CD1F8A60-8110-4A9F-9FEB-449D2EDDD4DB}"/>
              </a:ext>
            </a:extLst>
          </p:cNvPr>
          <p:cNvSpPr>
            <a:spLocks/>
          </p:cNvSpPr>
          <p:nvPr userDrawn="1"/>
        </p:nvSpPr>
        <p:spPr>
          <a:xfrm>
            <a:off x="835575" y="268645"/>
            <a:ext cx="788273" cy="788273"/>
          </a:xfrm>
          <a:prstGeom prst="ellipse">
            <a:avLst/>
          </a:prstGeom>
          <a:solidFill>
            <a:srgbClr val="0C4C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D72FA1ED-8B45-44AC-98C5-BB37CF911EB0}"/>
              </a:ext>
            </a:extLst>
          </p:cNvPr>
          <p:cNvSpPr>
            <a:spLocks noGrp="1"/>
          </p:cNvSpPr>
          <p:nvPr>
            <p:ph type="title"/>
          </p:nvPr>
        </p:nvSpPr>
        <p:spPr/>
        <p:txBody>
          <a:body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E1EF367F-FF99-40E4-923D-2ADC7339E361}"/>
              </a:ext>
            </a:extLst>
          </p:cNvPr>
          <p:cNvSpPr>
            <a:spLocks noGrp="1"/>
          </p:cNvSpPr>
          <p:nvPr>
            <p:ph idx="1"/>
          </p:nvPr>
        </p:nvSpPr>
        <p:spPr>
          <a:xfrm>
            <a:off x="838200" y="1570730"/>
            <a:ext cx="10515600" cy="4351338"/>
          </a:xfrm>
        </p:spPr>
        <p:txBody>
          <a:bodyPr anchor="ctr" anchorCtr="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Slide Number Placeholder 5">
            <a:extLst>
              <a:ext uri="{FF2B5EF4-FFF2-40B4-BE49-F238E27FC236}">
                <a16:creationId xmlns:a16="http://schemas.microsoft.com/office/drawing/2014/main" id="{4BB0F65A-EC94-4588-B443-FB389B8A9134}"/>
              </a:ext>
            </a:extLst>
          </p:cNvPr>
          <p:cNvSpPr>
            <a:spLocks noGrp="1"/>
          </p:cNvSpPr>
          <p:nvPr>
            <p:ph type="sldNum" sz="quarter" idx="12"/>
          </p:nvPr>
        </p:nvSpPr>
        <p:spPr/>
        <p:txBody>
          <a:bodyPr/>
          <a:lstStyle/>
          <a:p>
            <a:fld id="{D9F085D5-EC86-4F6A-B501-C1359CB39116}" type="slidenum">
              <a:rPr lang="en-GB" smtClean="0"/>
              <a:t>‹#›</a:t>
            </a:fld>
            <a:endParaRPr lang="en-GB"/>
          </a:p>
        </p:txBody>
      </p:sp>
    </p:spTree>
    <p:extLst>
      <p:ext uri="{BB962C8B-B14F-4D97-AF65-F5344CB8AC3E}">
        <p14:creationId xmlns:p14="http://schemas.microsoft.com/office/powerpoint/2010/main" val="8480322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_Title 2 lines">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CD1F8A60-8110-4A9F-9FEB-449D2EDDD4DB}"/>
              </a:ext>
            </a:extLst>
          </p:cNvPr>
          <p:cNvSpPr>
            <a:spLocks/>
          </p:cNvSpPr>
          <p:nvPr userDrawn="1"/>
        </p:nvSpPr>
        <p:spPr>
          <a:xfrm>
            <a:off x="835575" y="242887"/>
            <a:ext cx="788273" cy="788273"/>
          </a:xfrm>
          <a:prstGeom prst="ellipse">
            <a:avLst/>
          </a:prstGeom>
          <a:solidFill>
            <a:srgbClr val="0C4C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D72FA1ED-8B45-44AC-98C5-BB37CF911EB0}"/>
              </a:ext>
            </a:extLst>
          </p:cNvPr>
          <p:cNvSpPr>
            <a:spLocks noGrp="1"/>
          </p:cNvSpPr>
          <p:nvPr>
            <p:ph type="title" hasCustomPrompt="1"/>
          </p:nvPr>
        </p:nvSpPr>
        <p:spPr>
          <a:xfrm>
            <a:off x="838200" y="216007"/>
            <a:ext cx="10515600" cy="1325563"/>
          </a:xfrm>
        </p:spPr>
        <p:txBody>
          <a:bodyPr anchor="t" anchorCtr="0">
            <a:normAutofit/>
          </a:bodyPr>
          <a:lstStyle>
            <a:lvl1pPr>
              <a:lnSpc>
                <a:spcPct val="100000"/>
              </a:lnSpc>
              <a:defRPr sz="4000">
                <a:solidFill>
                  <a:srgbClr val="0C4C88"/>
                </a:solidFill>
              </a:defRPr>
            </a:lvl1pPr>
          </a:lstStyle>
          <a:p>
            <a:r>
              <a:rPr lang="en-US" dirty="0"/>
              <a:t>Click to edit Master title style</a:t>
            </a:r>
            <a:br>
              <a:rPr lang="en-US" dirty="0"/>
            </a:br>
            <a:endParaRPr lang="en-GB" dirty="0"/>
          </a:p>
        </p:txBody>
      </p:sp>
      <p:sp>
        <p:nvSpPr>
          <p:cNvPr id="3" name="Content Placeholder 2">
            <a:extLst>
              <a:ext uri="{FF2B5EF4-FFF2-40B4-BE49-F238E27FC236}">
                <a16:creationId xmlns:a16="http://schemas.microsoft.com/office/drawing/2014/main" id="{E1EF367F-FF99-40E4-923D-2ADC7339E361}"/>
              </a:ext>
            </a:extLst>
          </p:cNvPr>
          <p:cNvSpPr>
            <a:spLocks noGrp="1"/>
          </p:cNvSpPr>
          <p:nvPr>
            <p:ph idx="1"/>
          </p:nvPr>
        </p:nvSpPr>
        <p:spPr>
          <a:xfrm>
            <a:off x="838200" y="1570730"/>
            <a:ext cx="10515600" cy="4351338"/>
          </a:xfrm>
        </p:spPr>
        <p:txBody>
          <a:bodyPr anchor="ctr" anchorCtr="0"/>
          <a:lstStyle>
            <a:lvl3pPr>
              <a:defRPr sz="2400"/>
            </a:lvl3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Slide Number Placeholder 5">
            <a:extLst>
              <a:ext uri="{FF2B5EF4-FFF2-40B4-BE49-F238E27FC236}">
                <a16:creationId xmlns:a16="http://schemas.microsoft.com/office/drawing/2014/main" id="{4BB0F65A-EC94-4588-B443-FB389B8A9134}"/>
              </a:ext>
            </a:extLst>
          </p:cNvPr>
          <p:cNvSpPr>
            <a:spLocks noGrp="1"/>
          </p:cNvSpPr>
          <p:nvPr>
            <p:ph type="sldNum" sz="quarter" idx="12"/>
          </p:nvPr>
        </p:nvSpPr>
        <p:spPr/>
        <p:txBody>
          <a:bodyPr/>
          <a:lstStyle/>
          <a:p>
            <a:fld id="{D9F085D5-EC86-4F6A-B501-C1359CB39116}" type="slidenum">
              <a:rPr lang="en-GB" smtClean="0"/>
              <a:t>‹#›</a:t>
            </a:fld>
            <a:endParaRPr lang="en-GB"/>
          </a:p>
        </p:txBody>
      </p:sp>
    </p:spTree>
    <p:extLst>
      <p:ext uri="{BB962C8B-B14F-4D97-AF65-F5344CB8AC3E}">
        <p14:creationId xmlns:p14="http://schemas.microsoft.com/office/powerpoint/2010/main" val="206141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67E71-46AC-4513-9A95-F26DF30D7956}"/>
              </a:ext>
            </a:extLst>
          </p:cNvPr>
          <p:cNvSpPr>
            <a:spLocks noGrp="1"/>
          </p:cNvSpPr>
          <p:nvPr>
            <p:ph type="title"/>
          </p:nvPr>
        </p:nvSpPr>
        <p:spPr/>
        <p:txBody>
          <a:bodyPr/>
          <a:lstStyle>
            <a:lvl1pPr>
              <a:defRPr>
                <a:solidFill>
                  <a:srgbClr val="0C4C88"/>
                </a:solidFill>
              </a:defRPr>
            </a:lvl1pPr>
          </a:lstStyle>
          <a:p>
            <a:r>
              <a:rPr lang="en-US" dirty="0"/>
              <a:t>Click to edit Master title style</a:t>
            </a:r>
            <a:endParaRPr lang="en-GB" dirty="0"/>
          </a:p>
        </p:txBody>
      </p:sp>
      <p:sp>
        <p:nvSpPr>
          <p:cNvPr id="8" name="Oval 7">
            <a:extLst>
              <a:ext uri="{FF2B5EF4-FFF2-40B4-BE49-F238E27FC236}">
                <a16:creationId xmlns:a16="http://schemas.microsoft.com/office/drawing/2014/main" id="{6C1AA319-333D-412C-9DD7-9A6C0D760DBE}"/>
              </a:ext>
            </a:extLst>
          </p:cNvPr>
          <p:cNvSpPr>
            <a:spLocks/>
          </p:cNvSpPr>
          <p:nvPr userDrawn="1"/>
        </p:nvSpPr>
        <p:spPr>
          <a:xfrm>
            <a:off x="835575" y="268645"/>
            <a:ext cx="788273" cy="788273"/>
          </a:xfrm>
          <a:prstGeom prst="ellipse">
            <a:avLst/>
          </a:prstGeom>
          <a:solidFill>
            <a:srgbClr val="0C4C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6F5AC0E9-A169-4112-8F11-ADB73A3F284B}"/>
              </a:ext>
            </a:extLst>
          </p:cNvPr>
          <p:cNvSpPr>
            <a:spLocks noGrp="1"/>
          </p:cNvSpPr>
          <p:nvPr>
            <p:ph sz="half" idx="1"/>
          </p:nvPr>
        </p:nvSpPr>
        <p:spPr>
          <a:xfrm>
            <a:off x="838200" y="1665980"/>
            <a:ext cx="5181600" cy="4189162"/>
          </a:xfrm>
        </p:spPr>
        <p:txBody>
          <a:bodyPr anchor="ctr" anchorCtr="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3A911ECD-3447-4351-9964-A7490F936C63}"/>
              </a:ext>
            </a:extLst>
          </p:cNvPr>
          <p:cNvSpPr>
            <a:spLocks noGrp="1"/>
          </p:cNvSpPr>
          <p:nvPr>
            <p:ph sz="half" idx="2"/>
          </p:nvPr>
        </p:nvSpPr>
        <p:spPr>
          <a:xfrm>
            <a:off x="6172200" y="1665980"/>
            <a:ext cx="5181600" cy="4189162"/>
          </a:xfrm>
        </p:spPr>
        <p:txBody>
          <a:bodyPr anchor="ctr"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6">
            <a:extLst>
              <a:ext uri="{FF2B5EF4-FFF2-40B4-BE49-F238E27FC236}">
                <a16:creationId xmlns:a16="http://schemas.microsoft.com/office/drawing/2014/main" id="{2C2F81A1-AC5C-4F62-B1AA-88B6BD2789FE}"/>
              </a:ext>
            </a:extLst>
          </p:cNvPr>
          <p:cNvSpPr>
            <a:spLocks noGrp="1"/>
          </p:cNvSpPr>
          <p:nvPr>
            <p:ph type="sldNum" sz="quarter" idx="12"/>
          </p:nvPr>
        </p:nvSpPr>
        <p:spPr/>
        <p:txBody>
          <a:bodyPr/>
          <a:lstStyle/>
          <a:p>
            <a:fld id="{D9F085D5-EC86-4F6A-B501-C1359CB39116}" type="slidenum">
              <a:rPr lang="en-GB" smtClean="0"/>
              <a:t>‹#›</a:t>
            </a:fld>
            <a:endParaRPr lang="en-GB"/>
          </a:p>
        </p:txBody>
      </p:sp>
    </p:spTree>
    <p:extLst>
      <p:ext uri="{BB962C8B-B14F-4D97-AF65-F5344CB8AC3E}">
        <p14:creationId xmlns:p14="http://schemas.microsoft.com/office/powerpoint/2010/main" val="3715790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_Title 2 lines">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F5AC0E9-A169-4112-8F11-ADB73A3F284B}"/>
              </a:ext>
            </a:extLst>
          </p:cNvPr>
          <p:cNvSpPr>
            <a:spLocks noGrp="1"/>
          </p:cNvSpPr>
          <p:nvPr>
            <p:ph sz="half" idx="1"/>
          </p:nvPr>
        </p:nvSpPr>
        <p:spPr>
          <a:xfrm>
            <a:off x="838200" y="1665980"/>
            <a:ext cx="5181600" cy="4189162"/>
          </a:xfrm>
        </p:spPr>
        <p:txBody>
          <a:bodyPr anchor="ctr" anchorCtr="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a:extLst>
              <a:ext uri="{FF2B5EF4-FFF2-40B4-BE49-F238E27FC236}">
                <a16:creationId xmlns:a16="http://schemas.microsoft.com/office/drawing/2014/main" id="{3A911ECD-3447-4351-9964-A7490F936C63}"/>
              </a:ext>
            </a:extLst>
          </p:cNvPr>
          <p:cNvSpPr>
            <a:spLocks noGrp="1"/>
          </p:cNvSpPr>
          <p:nvPr>
            <p:ph sz="half" idx="2"/>
          </p:nvPr>
        </p:nvSpPr>
        <p:spPr>
          <a:xfrm>
            <a:off x="6172200" y="1665980"/>
            <a:ext cx="5181600" cy="4189162"/>
          </a:xfrm>
        </p:spPr>
        <p:txBody>
          <a:bodyPr anchor="ctr"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6">
            <a:extLst>
              <a:ext uri="{FF2B5EF4-FFF2-40B4-BE49-F238E27FC236}">
                <a16:creationId xmlns:a16="http://schemas.microsoft.com/office/drawing/2014/main" id="{2C2F81A1-AC5C-4F62-B1AA-88B6BD2789FE}"/>
              </a:ext>
            </a:extLst>
          </p:cNvPr>
          <p:cNvSpPr>
            <a:spLocks noGrp="1"/>
          </p:cNvSpPr>
          <p:nvPr>
            <p:ph type="sldNum" sz="quarter" idx="12"/>
          </p:nvPr>
        </p:nvSpPr>
        <p:spPr/>
        <p:txBody>
          <a:bodyPr/>
          <a:lstStyle/>
          <a:p>
            <a:fld id="{D9F085D5-EC86-4F6A-B501-C1359CB39116}" type="slidenum">
              <a:rPr lang="en-GB" smtClean="0"/>
              <a:t>‹#›</a:t>
            </a:fld>
            <a:endParaRPr lang="en-GB"/>
          </a:p>
        </p:txBody>
      </p:sp>
      <p:sp>
        <p:nvSpPr>
          <p:cNvPr id="9" name="Oval 8">
            <a:extLst>
              <a:ext uri="{FF2B5EF4-FFF2-40B4-BE49-F238E27FC236}">
                <a16:creationId xmlns:a16="http://schemas.microsoft.com/office/drawing/2014/main" id="{EEAB0322-A9EB-43EB-8A82-07D57F72DE4A}"/>
              </a:ext>
            </a:extLst>
          </p:cNvPr>
          <p:cNvSpPr>
            <a:spLocks/>
          </p:cNvSpPr>
          <p:nvPr userDrawn="1"/>
        </p:nvSpPr>
        <p:spPr>
          <a:xfrm>
            <a:off x="835575" y="242887"/>
            <a:ext cx="788273" cy="788273"/>
          </a:xfrm>
          <a:prstGeom prst="ellipse">
            <a:avLst/>
          </a:prstGeom>
          <a:solidFill>
            <a:srgbClr val="0C4C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F8E67E71-46AC-4513-9A95-F26DF30D7956}"/>
              </a:ext>
            </a:extLst>
          </p:cNvPr>
          <p:cNvSpPr>
            <a:spLocks noGrp="1"/>
          </p:cNvSpPr>
          <p:nvPr>
            <p:ph type="title" hasCustomPrompt="1"/>
          </p:nvPr>
        </p:nvSpPr>
        <p:spPr>
          <a:xfrm>
            <a:off x="838200" y="216007"/>
            <a:ext cx="10515600" cy="1325563"/>
          </a:xfrm>
        </p:spPr>
        <p:txBody>
          <a:bodyPr anchor="t" anchorCtr="0"/>
          <a:lstStyle>
            <a:lvl1pPr>
              <a:lnSpc>
                <a:spcPct val="100000"/>
              </a:lnSpc>
              <a:defRPr>
                <a:solidFill>
                  <a:srgbClr val="0C4C88"/>
                </a:solidFill>
              </a:defRPr>
            </a:lvl1pPr>
          </a:lstStyle>
          <a:p>
            <a:r>
              <a:rPr lang="en-US" dirty="0"/>
              <a:t>Click to edit Master title style</a:t>
            </a:r>
            <a:br>
              <a:rPr lang="en-US" dirty="0"/>
            </a:br>
            <a:endParaRPr lang="en-GB" dirty="0"/>
          </a:p>
        </p:txBody>
      </p:sp>
    </p:spTree>
    <p:extLst>
      <p:ext uri="{BB962C8B-B14F-4D97-AF65-F5344CB8AC3E}">
        <p14:creationId xmlns:p14="http://schemas.microsoft.com/office/powerpoint/2010/main" val="26781567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1A90B-032D-47E4-AA87-462359C7B84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8E3E4E5-6537-4C35-A50E-A91EDDFC5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8" name="Slide Number Placeholder 6">
            <a:extLst>
              <a:ext uri="{FF2B5EF4-FFF2-40B4-BE49-F238E27FC236}">
                <a16:creationId xmlns:a16="http://schemas.microsoft.com/office/drawing/2014/main" id="{DD0AEE99-5F0F-4100-9685-AAB2EBB6DFF0}"/>
              </a:ext>
            </a:extLst>
          </p:cNvPr>
          <p:cNvSpPr>
            <a:spLocks noGrp="1"/>
          </p:cNvSpPr>
          <p:nvPr>
            <p:ph type="sldNum" sz="quarter" idx="12"/>
          </p:nvPr>
        </p:nvSpPr>
        <p:spPr>
          <a:xfrm>
            <a:off x="9272751" y="6230226"/>
            <a:ext cx="2743200" cy="365125"/>
          </a:xfrm>
        </p:spPr>
        <p:txBody>
          <a:bodyPr/>
          <a:lstStyle/>
          <a:p>
            <a:fld id="{D9F085D5-EC86-4F6A-B501-C1359CB39116}" type="slidenum">
              <a:rPr lang="en-GB" smtClean="0"/>
              <a:t>‹#›</a:t>
            </a:fld>
            <a:endParaRPr lang="en-GB"/>
          </a:p>
        </p:txBody>
      </p:sp>
    </p:spTree>
    <p:extLst>
      <p:ext uri="{BB962C8B-B14F-4D97-AF65-F5344CB8AC3E}">
        <p14:creationId xmlns:p14="http://schemas.microsoft.com/office/powerpoint/2010/main" val="2044336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72545-EFE2-4330-B6AE-68DD7018D3F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6965C42-8E4E-4995-8882-EDA62435776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C0386CD-7692-45A5-96E1-56EF3B35FB7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E968283-0879-4456-B3EF-65A7B363EF9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AD478B5-F754-4D16-A4E6-C28D49165B4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C9312041-9D94-4A1D-B742-6CF6728A9A54}"/>
              </a:ext>
            </a:extLst>
          </p:cNvPr>
          <p:cNvSpPr>
            <a:spLocks noGrp="1"/>
          </p:cNvSpPr>
          <p:nvPr>
            <p:ph type="sldNum" sz="quarter" idx="12"/>
          </p:nvPr>
        </p:nvSpPr>
        <p:spPr/>
        <p:txBody>
          <a:bodyPr/>
          <a:lstStyle/>
          <a:p>
            <a:fld id="{D9F085D5-EC86-4F6A-B501-C1359CB39116}" type="slidenum">
              <a:rPr lang="en-GB" smtClean="0"/>
              <a:t>‹#›</a:t>
            </a:fld>
            <a:endParaRPr lang="en-GB"/>
          </a:p>
        </p:txBody>
      </p:sp>
    </p:spTree>
    <p:extLst>
      <p:ext uri="{BB962C8B-B14F-4D97-AF65-F5344CB8AC3E}">
        <p14:creationId xmlns:p14="http://schemas.microsoft.com/office/powerpoint/2010/main" val="21604542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2E3BC-6A56-4810-AE88-730E1D2608C9}"/>
              </a:ext>
            </a:extLst>
          </p:cNvPr>
          <p:cNvSpPr>
            <a:spLocks noGrp="1"/>
          </p:cNvSpPr>
          <p:nvPr>
            <p:ph type="title"/>
          </p:nvPr>
        </p:nvSpPr>
        <p:spPr/>
        <p:txBody>
          <a:bodyPr/>
          <a:lstStyle/>
          <a:p>
            <a:r>
              <a:rPr lang="en-US"/>
              <a:t>Click to edit Master title style</a:t>
            </a:r>
            <a:endParaRPr lang="en-GB"/>
          </a:p>
        </p:txBody>
      </p:sp>
      <p:sp>
        <p:nvSpPr>
          <p:cNvPr id="5" name="Slide Number Placeholder 4">
            <a:extLst>
              <a:ext uri="{FF2B5EF4-FFF2-40B4-BE49-F238E27FC236}">
                <a16:creationId xmlns:a16="http://schemas.microsoft.com/office/drawing/2014/main" id="{81531B64-0F13-44AC-A325-72129929CB0B}"/>
              </a:ext>
            </a:extLst>
          </p:cNvPr>
          <p:cNvSpPr>
            <a:spLocks noGrp="1"/>
          </p:cNvSpPr>
          <p:nvPr>
            <p:ph type="sldNum" sz="quarter" idx="12"/>
          </p:nvPr>
        </p:nvSpPr>
        <p:spPr/>
        <p:txBody>
          <a:bodyPr/>
          <a:lstStyle/>
          <a:p>
            <a:fld id="{D9F085D5-EC86-4F6A-B501-C1359CB39116}" type="slidenum">
              <a:rPr lang="en-GB" smtClean="0"/>
              <a:t>‹#›</a:t>
            </a:fld>
            <a:endParaRPr lang="en-GB"/>
          </a:p>
        </p:txBody>
      </p:sp>
    </p:spTree>
    <p:extLst>
      <p:ext uri="{BB962C8B-B14F-4D97-AF65-F5344CB8AC3E}">
        <p14:creationId xmlns:p14="http://schemas.microsoft.com/office/powerpoint/2010/main" val="6770625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10C0B4B-CECB-4D80-B0B3-10BA52D49BD5}"/>
              </a:ext>
            </a:extLst>
          </p:cNvPr>
          <p:cNvSpPr>
            <a:spLocks noGrp="1"/>
          </p:cNvSpPr>
          <p:nvPr>
            <p:ph type="sldNum" sz="quarter" idx="12"/>
          </p:nvPr>
        </p:nvSpPr>
        <p:spPr/>
        <p:txBody>
          <a:bodyPr/>
          <a:lstStyle/>
          <a:p>
            <a:fld id="{D9F085D5-EC86-4F6A-B501-C1359CB39116}" type="slidenum">
              <a:rPr lang="en-GB" smtClean="0"/>
              <a:t>‹#›</a:t>
            </a:fld>
            <a:endParaRPr lang="en-GB"/>
          </a:p>
        </p:txBody>
      </p:sp>
    </p:spTree>
    <p:extLst>
      <p:ext uri="{BB962C8B-B14F-4D97-AF65-F5344CB8AC3E}">
        <p14:creationId xmlns:p14="http://schemas.microsoft.com/office/powerpoint/2010/main" val="36037575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ully Blank">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1531B64-0F13-44AC-A325-72129929CB0B}"/>
              </a:ext>
            </a:extLst>
          </p:cNvPr>
          <p:cNvSpPr>
            <a:spLocks noGrp="1"/>
          </p:cNvSpPr>
          <p:nvPr>
            <p:ph type="sldNum" sz="quarter" idx="12"/>
          </p:nvPr>
        </p:nvSpPr>
        <p:spPr/>
        <p:txBody>
          <a:bodyPr/>
          <a:lstStyle/>
          <a:p>
            <a:fld id="{D9F085D5-EC86-4F6A-B501-C1359CB39116}" type="slidenum">
              <a:rPr lang="en-GB" smtClean="0"/>
              <a:t>‹#›</a:t>
            </a:fld>
            <a:endParaRPr lang="en-GB"/>
          </a:p>
        </p:txBody>
      </p:sp>
      <p:sp>
        <p:nvSpPr>
          <p:cNvPr id="3" name="Rectangle 2">
            <a:extLst>
              <a:ext uri="{FF2B5EF4-FFF2-40B4-BE49-F238E27FC236}">
                <a16:creationId xmlns:a16="http://schemas.microsoft.com/office/drawing/2014/main" id="{AAA7E2CB-D8A4-4CA5-AD0E-4339221B42DB}"/>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770974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AD8D90C5-3FD8-5D5B-F199-0AC99982E7AE}"/>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ADF53396-BE57-2C64-02BF-4E190FEB406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BB08C2D7-A900-9B0A-CF74-9F5C0FB2EA06}"/>
              </a:ext>
            </a:extLst>
          </p:cNvPr>
          <p:cNvSpPr>
            <a:spLocks noGrp="1" noChangeArrowheads="1"/>
          </p:cNvSpPr>
          <p:nvPr>
            <p:ph type="sldNum" sz="quarter" idx="12"/>
          </p:nvPr>
        </p:nvSpPr>
        <p:spPr>
          <a:ln/>
        </p:spPr>
        <p:txBody>
          <a:bodyPr/>
          <a:lstStyle>
            <a:lvl1pPr>
              <a:defRPr/>
            </a:lvl1pPr>
          </a:lstStyle>
          <a:p>
            <a:pPr>
              <a:defRPr/>
            </a:pPr>
            <a:fld id="{844F9F55-E35E-9842-91C8-EF2F9CFE776E}" type="slidenum">
              <a:rPr lang="en-US" altLang="en-US"/>
              <a:pPr>
                <a:defRPr/>
              </a:pPr>
              <a:t>‹#›</a:t>
            </a:fld>
            <a:endParaRPr lang="en-US" altLang="en-US"/>
          </a:p>
        </p:txBody>
      </p:sp>
    </p:spTree>
    <p:extLst>
      <p:ext uri="{BB962C8B-B14F-4D97-AF65-F5344CB8AC3E}">
        <p14:creationId xmlns:p14="http://schemas.microsoft.com/office/powerpoint/2010/main" val="871223724"/>
      </p:ext>
    </p:extLst>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097BD3E6-B060-8346-BD04-72F58CDA8172}"/>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4EC49479-164B-E216-A349-34CA48A865B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775DA0FD-BCF0-7311-EC51-EF1768C48A11}"/>
              </a:ext>
            </a:extLst>
          </p:cNvPr>
          <p:cNvSpPr>
            <a:spLocks noGrp="1" noChangeArrowheads="1"/>
          </p:cNvSpPr>
          <p:nvPr>
            <p:ph type="sldNum" sz="quarter" idx="12"/>
          </p:nvPr>
        </p:nvSpPr>
        <p:spPr>
          <a:ln/>
        </p:spPr>
        <p:txBody>
          <a:bodyPr/>
          <a:lstStyle>
            <a:lvl1pPr>
              <a:defRPr/>
            </a:lvl1pPr>
          </a:lstStyle>
          <a:p>
            <a:pPr>
              <a:defRPr/>
            </a:pPr>
            <a:fld id="{198A0839-A2EF-AE48-BF81-39E3096F79D9}" type="slidenum">
              <a:rPr lang="en-US" altLang="en-US"/>
              <a:pPr>
                <a:defRPr/>
              </a:pPr>
              <a:t>‹#›</a:t>
            </a:fld>
            <a:endParaRPr lang="en-US" altLang="en-US"/>
          </a:p>
        </p:txBody>
      </p:sp>
    </p:spTree>
    <p:extLst>
      <p:ext uri="{BB962C8B-B14F-4D97-AF65-F5344CB8AC3E}">
        <p14:creationId xmlns:p14="http://schemas.microsoft.com/office/powerpoint/2010/main" val="1723012374"/>
      </p:ext>
    </p:extLst>
  </p:cSld>
  <p:clrMapOvr>
    <a:masterClrMapping/>
  </p:clrMapOvr>
  <p:transition>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77080C28-F664-49B2-72AE-0CDD3D03EE45}"/>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1774E81B-C353-04C8-DA9C-C8F7D28AA43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B452D752-E772-FB20-8724-63E920B501BB}"/>
              </a:ext>
            </a:extLst>
          </p:cNvPr>
          <p:cNvSpPr>
            <a:spLocks noGrp="1" noChangeArrowheads="1"/>
          </p:cNvSpPr>
          <p:nvPr>
            <p:ph type="sldNum" sz="quarter" idx="12"/>
          </p:nvPr>
        </p:nvSpPr>
        <p:spPr>
          <a:ln/>
        </p:spPr>
        <p:txBody>
          <a:bodyPr/>
          <a:lstStyle>
            <a:lvl1pPr>
              <a:defRPr/>
            </a:lvl1pPr>
          </a:lstStyle>
          <a:p>
            <a:pPr>
              <a:defRPr/>
            </a:pPr>
            <a:fld id="{85AC7E91-669B-7749-AC03-74442577C4C6}" type="slidenum">
              <a:rPr lang="en-US" altLang="en-US"/>
              <a:pPr>
                <a:defRPr/>
              </a:pPr>
              <a:t>‹#›</a:t>
            </a:fld>
            <a:endParaRPr lang="en-US" altLang="en-US"/>
          </a:p>
        </p:txBody>
      </p:sp>
    </p:spTree>
    <p:extLst>
      <p:ext uri="{BB962C8B-B14F-4D97-AF65-F5344CB8AC3E}">
        <p14:creationId xmlns:p14="http://schemas.microsoft.com/office/powerpoint/2010/main" val="3648798013"/>
      </p:ext>
    </p:extLst>
  </p:cSld>
  <p:clrMapOvr>
    <a:masterClrMapping/>
  </p:clrMapOvr>
  <p:transition>
    <p:dissolv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44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981200"/>
            <a:ext cx="508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96007933-0E25-1D7B-7843-8F1A07C987E2}"/>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7F279AEE-CD82-3CDB-685D-E63DFF35452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79B2F26E-EFD3-3A50-D9A1-B0F3A7E67868}"/>
              </a:ext>
            </a:extLst>
          </p:cNvPr>
          <p:cNvSpPr>
            <a:spLocks noGrp="1" noChangeArrowheads="1"/>
          </p:cNvSpPr>
          <p:nvPr>
            <p:ph type="sldNum" sz="quarter" idx="12"/>
          </p:nvPr>
        </p:nvSpPr>
        <p:spPr>
          <a:ln/>
        </p:spPr>
        <p:txBody>
          <a:bodyPr/>
          <a:lstStyle>
            <a:lvl1pPr>
              <a:defRPr/>
            </a:lvl1pPr>
          </a:lstStyle>
          <a:p>
            <a:pPr>
              <a:defRPr/>
            </a:pPr>
            <a:fld id="{BA83E4BF-922E-9846-B699-CCCD395EB060}" type="slidenum">
              <a:rPr lang="en-US" altLang="en-US"/>
              <a:pPr>
                <a:defRPr/>
              </a:pPr>
              <a:t>‹#›</a:t>
            </a:fld>
            <a:endParaRPr lang="en-US" altLang="en-US"/>
          </a:p>
        </p:txBody>
      </p:sp>
    </p:spTree>
    <p:extLst>
      <p:ext uri="{BB962C8B-B14F-4D97-AF65-F5344CB8AC3E}">
        <p14:creationId xmlns:p14="http://schemas.microsoft.com/office/powerpoint/2010/main" val="1278607386"/>
      </p:ext>
    </p:extLst>
  </p:cSld>
  <p:clrMapOvr>
    <a:masterClrMapping/>
  </p:clrMapOvr>
  <p:transition>
    <p:dissolv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66CDE243-77AE-794E-E496-9B10F162EFFB}"/>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5">
            <a:extLst>
              <a:ext uri="{FF2B5EF4-FFF2-40B4-BE49-F238E27FC236}">
                <a16:creationId xmlns:a16="http://schemas.microsoft.com/office/drawing/2014/main" id="{0DDDD3F8-1235-D7C5-AE36-F3EE2BE3CAE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6">
            <a:extLst>
              <a:ext uri="{FF2B5EF4-FFF2-40B4-BE49-F238E27FC236}">
                <a16:creationId xmlns:a16="http://schemas.microsoft.com/office/drawing/2014/main" id="{C7AF0028-88B0-4F39-0CD3-73BE4170C793}"/>
              </a:ext>
            </a:extLst>
          </p:cNvPr>
          <p:cNvSpPr>
            <a:spLocks noGrp="1" noChangeArrowheads="1"/>
          </p:cNvSpPr>
          <p:nvPr>
            <p:ph type="sldNum" sz="quarter" idx="12"/>
          </p:nvPr>
        </p:nvSpPr>
        <p:spPr>
          <a:ln/>
        </p:spPr>
        <p:txBody>
          <a:bodyPr/>
          <a:lstStyle>
            <a:lvl1pPr>
              <a:defRPr/>
            </a:lvl1pPr>
          </a:lstStyle>
          <a:p>
            <a:pPr>
              <a:defRPr/>
            </a:pPr>
            <a:fld id="{EEB50176-E35D-7B4A-A500-F82FACB72857}" type="slidenum">
              <a:rPr lang="en-US" altLang="en-US"/>
              <a:pPr>
                <a:defRPr/>
              </a:pPr>
              <a:t>‹#›</a:t>
            </a:fld>
            <a:endParaRPr lang="en-US" altLang="en-US"/>
          </a:p>
        </p:txBody>
      </p:sp>
    </p:spTree>
    <p:extLst>
      <p:ext uri="{BB962C8B-B14F-4D97-AF65-F5344CB8AC3E}">
        <p14:creationId xmlns:p14="http://schemas.microsoft.com/office/powerpoint/2010/main" val="2021179166"/>
      </p:ext>
    </p:extLst>
  </p:cSld>
  <p:clrMapOvr>
    <a:masterClrMapping/>
  </p:clrMapOvr>
  <p:transition>
    <p:dissolv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D4B0C8E0-E169-B971-9131-C4BA6995DB3C}"/>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A45A23FD-AB2F-E20C-D994-8D2DB9F0B7D4}"/>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43D0AB79-EA58-74E4-FBA1-651949567048}"/>
              </a:ext>
            </a:extLst>
          </p:cNvPr>
          <p:cNvSpPr>
            <a:spLocks noGrp="1" noChangeArrowheads="1"/>
          </p:cNvSpPr>
          <p:nvPr>
            <p:ph type="sldNum" sz="quarter" idx="12"/>
          </p:nvPr>
        </p:nvSpPr>
        <p:spPr>
          <a:ln/>
        </p:spPr>
        <p:txBody>
          <a:bodyPr/>
          <a:lstStyle>
            <a:lvl1pPr>
              <a:defRPr/>
            </a:lvl1pPr>
          </a:lstStyle>
          <a:p>
            <a:pPr>
              <a:defRPr/>
            </a:pPr>
            <a:fld id="{AB021DA0-948C-564E-9145-665CE7765F9A}" type="slidenum">
              <a:rPr lang="en-US" altLang="en-US"/>
              <a:pPr>
                <a:defRPr/>
              </a:pPr>
              <a:t>‹#›</a:t>
            </a:fld>
            <a:endParaRPr lang="en-US" altLang="en-US"/>
          </a:p>
        </p:txBody>
      </p:sp>
    </p:spTree>
    <p:extLst>
      <p:ext uri="{BB962C8B-B14F-4D97-AF65-F5344CB8AC3E}">
        <p14:creationId xmlns:p14="http://schemas.microsoft.com/office/powerpoint/2010/main" val="741708408"/>
      </p:ext>
    </p:extLst>
  </p:cSld>
  <p:clrMapOvr>
    <a:masterClrMapping/>
  </p:clrMapOvr>
  <p:transition>
    <p:dissolv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9653A4F-541C-0AA6-CF21-0E0034FE06AC}"/>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5">
            <a:extLst>
              <a:ext uri="{FF2B5EF4-FFF2-40B4-BE49-F238E27FC236}">
                <a16:creationId xmlns:a16="http://schemas.microsoft.com/office/drawing/2014/main" id="{A0B7D712-A4DD-9B86-D8B4-9676D5722681}"/>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A85028DD-0910-6A6E-2C42-11ED1D63D742}"/>
              </a:ext>
            </a:extLst>
          </p:cNvPr>
          <p:cNvSpPr>
            <a:spLocks noGrp="1" noChangeArrowheads="1"/>
          </p:cNvSpPr>
          <p:nvPr>
            <p:ph type="sldNum" sz="quarter" idx="12"/>
          </p:nvPr>
        </p:nvSpPr>
        <p:spPr>
          <a:ln/>
        </p:spPr>
        <p:txBody>
          <a:bodyPr/>
          <a:lstStyle>
            <a:lvl1pPr>
              <a:defRPr/>
            </a:lvl1pPr>
          </a:lstStyle>
          <a:p>
            <a:pPr>
              <a:defRPr/>
            </a:pPr>
            <a:fld id="{FF3B63A1-729B-CF4B-9E66-EECEA0760B67}" type="slidenum">
              <a:rPr lang="en-US" altLang="en-US"/>
              <a:pPr>
                <a:defRPr/>
              </a:pPr>
              <a:t>‹#›</a:t>
            </a:fld>
            <a:endParaRPr lang="en-US" altLang="en-US"/>
          </a:p>
        </p:txBody>
      </p:sp>
    </p:spTree>
    <p:extLst>
      <p:ext uri="{BB962C8B-B14F-4D97-AF65-F5344CB8AC3E}">
        <p14:creationId xmlns:p14="http://schemas.microsoft.com/office/powerpoint/2010/main" val="2000644031"/>
      </p:ext>
    </p:extLst>
  </p:cSld>
  <p:clrMapOvr>
    <a:masterClrMapping/>
  </p:clrMapOvr>
  <p:transition>
    <p:dissolv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2ABABD7-9D0C-BB12-B68C-5F5F081963C8}"/>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95E20183-9F76-03F5-C05A-FEF0195A82DA}"/>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9DC96AB0-B9A7-5696-F8B2-7F34C4174CF7}"/>
              </a:ext>
            </a:extLst>
          </p:cNvPr>
          <p:cNvSpPr>
            <a:spLocks noGrp="1" noChangeArrowheads="1"/>
          </p:cNvSpPr>
          <p:nvPr>
            <p:ph type="sldNum" sz="quarter" idx="12"/>
          </p:nvPr>
        </p:nvSpPr>
        <p:spPr>
          <a:ln/>
        </p:spPr>
        <p:txBody>
          <a:bodyPr/>
          <a:lstStyle>
            <a:lvl1pPr>
              <a:defRPr/>
            </a:lvl1pPr>
          </a:lstStyle>
          <a:p>
            <a:pPr>
              <a:defRPr/>
            </a:pPr>
            <a:fld id="{A77E8B7B-7934-3F49-9280-D66BC4BB4AEF}" type="slidenum">
              <a:rPr lang="en-US" altLang="en-US"/>
              <a:pPr>
                <a:defRPr/>
              </a:pPr>
              <a:t>‹#›</a:t>
            </a:fld>
            <a:endParaRPr lang="en-US" altLang="en-US"/>
          </a:p>
        </p:txBody>
      </p:sp>
    </p:spTree>
    <p:extLst>
      <p:ext uri="{BB962C8B-B14F-4D97-AF65-F5344CB8AC3E}">
        <p14:creationId xmlns:p14="http://schemas.microsoft.com/office/powerpoint/2010/main" val="3054846707"/>
      </p:ext>
    </p:extLst>
  </p:cSld>
  <p:clrMapOvr>
    <a:masterClrMapping/>
  </p:clrMapOvr>
  <p:transition>
    <p:dissolv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F992240C-F66A-ED7B-034E-F74D124ED637}"/>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7D1F8BEE-96AE-510D-CE0D-36CE1D431F4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67BE791B-2F74-248A-4ED2-84BE601ACEFC}"/>
              </a:ext>
            </a:extLst>
          </p:cNvPr>
          <p:cNvSpPr>
            <a:spLocks noGrp="1" noChangeArrowheads="1"/>
          </p:cNvSpPr>
          <p:nvPr>
            <p:ph type="sldNum" sz="quarter" idx="12"/>
          </p:nvPr>
        </p:nvSpPr>
        <p:spPr>
          <a:ln/>
        </p:spPr>
        <p:txBody>
          <a:bodyPr/>
          <a:lstStyle>
            <a:lvl1pPr>
              <a:defRPr/>
            </a:lvl1pPr>
          </a:lstStyle>
          <a:p>
            <a:pPr>
              <a:defRPr/>
            </a:pPr>
            <a:fld id="{E75A7C75-D097-7041-B279-A2630038D1B3}" type="slidenum">
              <a:rPr lang="en-US" altLang="en-US"/>
              <a:pPr>
                <a:defRPr/>
              </a:pPr>
              <a:t>‹#›</a:t>
            </a:fld>
            <a:endParaRPr lang="en-US" altLang="en-US"/>
          </a:p>
        </p:txBody>
      </p:sp>
    </p:spTree>
    <p:extLst>
      <p:ext uri="{BB962C8B-B14F-4D97-AF65-F5344CB8AC3E}">
        <p14:creationId xmlns:p14="http://schemas.microsoft.com/office/powerpoint/2010/main" val="1736566318"/>
      </p:ext>
    </p:extLst>
  </p:cSld>
  <p:clrMapOvr>
    <a:masterClrMapping/>
  </p:clrMapOvr>
  <p:transition>
    <p:dissolv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4FF99D99-1155-E7DE-2098-74FCF975EC6C}"/>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AD659578-24A9-01E9-F7E5-EC26EC389C3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A3332EB3-C992-1095-E81A-7DE5A54B6D2D}"/>
              </a:ext>
            </a:extLst>
          </p:cNvPr>
          <p:cNvSpPr>
            <a:spLocks noGrp="1" noChangeArrowheads="1"/>
          </p:cNvSpPr>
          <p:nvPr>
            <p:ph type="sldNum" sz="quarter" idx="12"/>
          </p:nvPr>
        </p:nvSpPr>
        <p:spPr>
          <a:ln/>
        </p:spPr>
        <p:txBody>
          <a:bodyPr/>
          <a:lstStyle>
            <a:lvl1pPr>
              <a:defRPr/>
            </a:lvl1pPr>
          </a:lstStyle>
          <a:p>
            <a:pPr>
              <a:defRPr/>
            </a:pPr>
            <a:fld id="{D3E4DBFA-939E-BF44-8146-33B6282720AB}" type="slidenum">
              <a:rPr lang="en-US" altLang="en-US"/>
              <a:pPr>
                <a:defRPr/>
              </a:pPr>
              <a:t>‹#›</a:t>
            </a:fld>
            <a:endParaRPr lang="en-US" altLang="en-US"/>
          </a:p>
        </p:txBody>
      </p:sp>
    </p:spTree>
    <p:extLst>
      <p:ext uri="{BB962C8B-B14F-4D97-AF65-F5344CB8AC3E}">
        <p14:creationId xmlns:p14="http://schemas.microsoft.com/office/powerpoint/2010/main" val="3646717599"/>
      </p:ext>
    </p:extLst>
  </p:cSld>
  <p:clrMapOvr>
    <a:masterClrMapping/>
  </p:clrMapOvr>
  <p:transition>
    <p:dissolv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6800" y="609600"/>
            <a:ext cx="25908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609600"/>
            <a:ext cx="75692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3052C451-D7C6-EE88-D6AE-32FC3C28A7D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5">
            <a:extLst>
              <a:ext uri="{FF2B5EF4-FFF2-40B4-BE49-F238E27FC236}">
                <a16:creationId xmlns:a16="http://schemas.microsoft.com/office/drawing/2014/main" id="{BC63B9E4-2112-AF7A-3534-5E93997CD150}"/>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6">
            <a:extLst>
              <a:ext uri="{FF2B5EF4-FFF2-40B4-BE49-F238E27FC236}">
                <a16:creationId xmlns:a16="http://schemas.microsoft.com/office/drawing/2014/main" id="{B09750A4-83B5-701B-E623-FE88554A687E}"/>
              </a:ext>
            </a:extLst>
          </p:cNvPr>
          <p:cNvSpPr>
            <a:spLocks noGrp="1" noChangeArrowheads="1"/>
          </p:cNvSpPr>
          <p:nvPr>
            <p:ph type="sldNum" sz="quarter" idx="12"/>
          </p:nvPr>
        </p:nvSpPr>
        <p:spPr>
          <a:ln/>
        </p:spPr>
        <p:txBody>
          <a:bodyPr/>
          <a:lstStyle>
            <a:lvl1pPr>
              <a:defRPr/>
            </a:lvl1pPr>
          </a:lstStyle>
          <a:p>
            <a:pPr>
              <a:defRPr/>
            </a:pPr>
            <a:fld id="{DBF10E35-C7D1-1E41-8632-E560E7250A80}" type="slidenum">
              <a:rPr lang="en-US" altLang="en-US"/>
              <a:pPr>
                <a:defRPr/>
              </a:pPr>
              <a:t>‹#›</a:t>
            </a:fld>
            <a:endParaRPr lang="en-US" altLang="en-US"/>
          </a:p>
        </p:txBody>
      </p:sp>
    </p:spTree>
    <p:extLst>
      <p:ext uri="{BB962C8B-B14F-4D97-AF65-F5344CB8AC3E}">
        <p14:creationId xmlns:p14="http://schemas.microsoft.com/office/powerpoint/2010/main" val="4207149738"/>
      </p:ext>
    </p:extLst>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EF9E97E-8590-4661-B926-74D82175F17E}"/>
              </a:ext>
            </a:extLst>
          </p:cNvPr>
          <p:cNvSpPr>
            <a:spLocks noGrp="1"/>
          </p:cNvSpPr>
          <p:nvPr>
            <p:ph type="title"/>
          </p:nvPr>
        </p:nvSpPr>
        <p:spPr>
          <a:xfrm>
            <a:off x="838200" y="0"/>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EB2EFE9F-E4C2-4E94-B15C-7561DD632706}"/>
              </a:ext>
            </a:extLst>
          </p:cNvPr>
          <p:cNvSpPr>
            <a:spLocks noGrp="1"/>
          </p:cNvSpPr>
          <p:nvPr>
            <p:ph type="body" idx="1"/>
          </p:nvPr>
        </p:nvSpPr>
        <p:spPr>
          <a:xfrm>
            <a:off x="838200" y="173037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Slide Number Placeholder 5">
            <a:extLst>
              <a:ext uri="{FF2B5EF4-FFF2-40B4-BE49-F238E27FC236}">
                <a16:creationId xmlns:a16="http://schemas.microsoft.com/office/drawing/2014/main" id="{36C72820-9D3E-44DA-B4D3-E0A65C8E5BDA}"/>
              </a:ext>
            </a:extLst>
          </p:cNvPr>
          <p:cNvSpPr>
            <a:spLocks noGrp="1"/>
          </p:cNvSpPr>
          <p:nvPr>
            <p:ph type="sldNum" sz="quarter" idx="4"/>
          </p:nvPr>
        </p:nvSpPr>
        <p:spPr>
          <a:xfrm>
            <a:off x="9272751" y="6230226"/>
            <a:ext cx="2743200" cy="365125"/>
          </a:xfrm>
          <a:prstGeom prst="rect">
            <a:avLst/>
          </a:prstGeom>
        </p:spPr>
        <p:txBody>
          <a:bodyPr vert="horz" lIns="91440" tIns="45720" rIns="91440" bIns="45720" rtlCol="0" anchor="ctr"/>
          <a:lstStyle>
            <a:lvl1pPr algn="r">
              <a:defRPr sz="1100">
                <a:solidFill>
                  <a:srgbClr val="0C4C88"/>
                </a:solidFill>
              </a:defRPr>
            </a:lvl1pPr>
          </a:lstStyle>
          <a:p>
            <a:fld id="{D9F085D5-EC86-4F6A-B501-C1359CB39116}" type="slidenum">
              <a:rPr lang="en-GB" smtClean="0"/>
              <a:pPr/>
              <a:t>‹#›</a:t>
            </a:fld>
            <a:endParaRPr lang="en-GB"/>
          </a:p>
        </p:txBody>
      </p:sp>
      <p:sp>
        <p:nvSpPr>
          <p:cNvPr id="7" name="Workspace [Presentation]" hidden="1">
            <a:extLst>
              <a:ext uri="{FF2B5EF4-FFF2-40B4-BE49-F238E27FC236}">
                <a16:creationId xmlns:a16="http://schemas.microsoft.com/office/drawing/2014/main" id="{07CF207E-F6E3-4338-83CD-7F26AF8EFD5E}"/>
              </a:ext>
            </a:extLst>
          </p:cNvPr>
          <p:cNvSpPr/>
          <p:nvPr userDrawn="1"/>
        </p:nvSpPr>
        <p:spPr>
          <a:xfrm>
            <a:off x="838200" y="1825625"/>
            <a:ext cx="5181600" cy="4351338"/>
          </a:xfrm>
          <a:prstGeom prst="rect">
            <a:avLst/>
          </a:prstGeom>
          <a:noFill/>
          <a:ln w="12700" cap="flat" cmpd="sng" algn="ctr">
            <a:solidFill>
              <a:srgbClr val="D24726"/>
            </a:solidFill>
            <a:prstDash val="lgDash"/>
            <a:miter lim="800000"/>
          </a:ln>
          <a:effectLst/>
          <a:extLst>
            <a:ext uri="{909E8E84-426E-40dd-AFC4-6F175D3DCCD1}">
              <a14:hiddenFill xmlns:a14="http://schemas.microsoft.com/office/drawing/2010/main" xmlns="">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5" name="Straight Connector 14">
            <a:extLst>
              <a:ext uri="{FF2B5EF4-FFF2-40B4-BE49-F238E27FC236}">
                <a16:creationId xmlns:a16="http://schemas.microsoft.com/office/drawing/2014/main" id="{2FCAFF6B-AEE7-4DF3-9AA6-FC371F384119}"/>
              </a:ext>
            </a:extLst>
          </p:cNvPr>
          <p:cNvCxnSpPr>
            <a:cxnSpLocks/>
          </p:cNvCxnSpPr>
          <p:nvPr userDrawn="1"/>
        </p:nvCxnSpPr>
        <p:spPr>
          <a:xfrm>
            <a:off x="3310764" y="6412788"/>
            <a:ext cx="8153398" cy="0"/>
          </a:xfrm>
          <a:prstGeom prst="line">
            <a:avLst/>
          </a:prstGeom>
          <a:ln>
            <a:solidFill>
              <a:srgbClr val="0C4C88"/>
            </a:solidFil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45C10A0A-8A4B-47E1-9F98-875C5F817B91}"/>
              </a:ext>
            </a:extLst>
          </p:cNvPr>
          <p:cNvPicPr>
            <a:picLocks noChangeAspect="1"/>
          </p:cNvPicPr>
          <p:nvPr userDrawn="1"/>
        </p:nvPicPr>
        <p:blipFill>
          <a:blip r:embed="rId12"/>
          <a:stretch>
            <a:fillRect/>
          </a:stretch>
        </p:blipFill>
        <p:spPr>
          <a:xfrm>
            <a:off x="10174279" y="0"/>
            <a:ext cx="2017721" cy="1898705"/>
          </a:xfrm>
          <a:prstGeom prst="rect">
            <a:avLst/>
          </a:prstGeom>
        </p:spPr>
      </p:pic>
      <p:pic>
        <p:nvPicPr>
          <p:cNvPr id="17" name="Picture 16">
            <a:extLst>
              <a:ext uri="{FF2B5EF4-FFF2-40B4-BE49-F238E27FC236}">
                <a16:creationId xmlns:a16="http://schemas.microsoft.com/office/drawing/2014/main" id="{57F4E8CB-31CF-4E8D-A3AC-73D8C76CAD0B}"/>
              </a:ext>
            </a:extLst>
          </p:cNvPr>
          <p:cNvPicPr>
            <a:picLocks noChangeAspect="1"/>
          </p:cNvPicPr>
          <p:nvPr userDrawn="1"/>
        </p:nvPicPr>
        <p:blipFill>
          <a:blip r:embed="rId13"/>
          <a:stretch>
            <a:fillRect/>
          </a:stretch>
        </p:blipFill>
        <p:spPr>
          <a:xfrm>
            <a:off x="335378" y="6176568"/>
            <a:ext cx="2834640" cy="472441"/>
          </a:xfrm>
          <a:prstGeom prst="rect">
            <a:avLst/>
          </a:prstGeom>
        </p:spPr>
      </p:pic>
    </p:spTree>
    <p:extLst>
      <p:ext uri="{BB962C8B-B14F-4D97-AF65-F5344CB8AC3E}">
        <p14:creationId xmlns:p14="http://schemas.microsoft.com/office/powerpoint/2010/main" val="95669258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34" r:id="rId3"/>
    <p:sldLayoutId id="2147483724" r:id="rId4"/>
    <p:sldLayoutId id="2147483733" r:id="rId5"/>
    <p:sldLayoutId id="2147483723" r:id="rId6"/>
    <p:sldLayoutId id="2147483725" r:id="rId7"/>
    <p:sldLayoutId id="2147483726" r:id="rId8"/>
    <p:sldLayoutId id="2147483727" r:id="rId9"/>
    <p:sldLayoutId id="2147483732" r:id="rId10"/>
  </p:sldLayoutIdLst>
  <p:hf hdr="0" ftr="0" dt="0"/>
  <p:txStyles>
    <p:titleStyle>
      <a:lvl1pPr algn="l" defTabSz="914400" rtl="0" eaLnBrk="1" latinLnBrk="0" hangingPunct="1">
        <a:lnSpc>
          <a:spcPct val="90000"/>
        </a:lnSpc>
        <a:spcBef>
          <a:spcPct val="0"/>
        </a:spcBef>
        <a:buNone/>
        <a:defRPr sz="4000" b="1" kern="1200">
          <a:solidFill>
            <a:srgbClr val="0C4C88"/>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rgbClr val="0C4C88"/>
          </a:solidFill>
          <a:latin typeface="+mn-lt"/>
          <a:ea typeface="+mn-ea"/>
          <a:cs typeface="+mn-cs"/>
        </a:defRPr>
      </a:lvl1pPr>
      <a:lvl2pPr marL="685800" indent="-228600" algn="l" defTabSz="914400" rtl="0" eaLnBrk="1" latinLnBrk="0" hangingPunct="1">
        <a:lnSpc>
          <a:spcPct val="90000"/>
        </a:lnSpc>
        <a:spcBef>
          <a:spcPts val="500"/>
        </a:spcBef>
        <a:buFont typeface="Calibri" panose="020F0502020204030204" pitchFamily="34" charset="0"/>
        <a:buChar char="-"/>
        <a:defRPr sz="2400" kern="1200">
          <a:solidFill>
            <a:srgbClr val="2B414D"/>
          </a:solidFill>
          <a:latin typeface="+mn-lt"/>
          <a:ea typeface="+mn-ea"/>
          <a:cs typeface="+mn-cs"/>
        </a:defRPr>
      </a:lvl2pPr>
      <a:lvl3pPr marL="1143000" indent="-228600" algn="l" defTabSz="914400" rtl="0" eaLnBrk="1" latinLnBrk="0" hangingPunct="1">
        <a:lnSpc>
          <a:spcPct val="90000"/>
        </a:lnSpc>
        <a:spcBef>
          <a:spcPts val="500"/>
        </a:spcBef>
        <a:buSzPct val="80000"/>
        <a:buFont typeface="Courier New" panose="02070309020205020404" pitchFamily="49" charset="0"/>
        <a:buChar char="o"/>
        <a:defRPr sz="2400" kern="1200">
          <a:solidFill>
            <a:srgbClr val="2B414D"/>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B414D"/>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B414D"/>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00"/>
            </a:gs>
            <a:gs pos="39999">
              <a:srgbClr val="0A128C"/>
            </a:gs>
            <a:gs pos="70000">
              <a:srgbClr val="181CC7"/>
            </a:gs>
            <a:gs pos="88000">
              <a:srgbClr val="7005D4"/>
            </a:gs>
            <a:gs pos="100000">
              <a:srgbClr val="8C3D91"/>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A4FD4175-9495-1D92-AFC1-CFC28DA31896}"/>
              </a:ext>
            </a:extLst>
          </p:cNvPr>
          <p:cNvSpPr>
            <a:spLocks noGrp="1" noChangeArrowheads="1"/>
          </p:cNvSpPr>
          <p:nvPr>
            <p:ph type="title"/>
          </p:nvPr>
        </p:nvSpPr>
        <p:spPr bwMode="auto">
          <a:xfrm>
            <a:off x="914400" y="609600"/>
            <a:ext cx="103632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2E7CD846-005E-9976-2D04-EC168068306B}"/>
              </a:ext>
            </a:extLst>
          </p:cNvPr>
          <p:cNvSpPr>
            <a:spLocks noGrp="1" noChangeArrowheads="1"/>
          </p:cNvSpPr>
          <p:nvPr>
            <p:ph type="body" idx="1"/>
          </p:nvPr>
        </p:nvSpPr>
        <p:spPr bwMode="auto">
          <a:xfrm>
            <a:off x="914400" y="1981200"/>
            <a:ext cx="10363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1A631635-8DB6-D842-F7FF-B1A298C4D37D}"/>
              </a:ext>
            </a:extLst>
          </p:cNvPr>
          <p:cNvSpPr>
            <a:spLocks noGrp="1" noChangeArrowheads="1"/>
          </p:cNvSpPr>
          <p:nvPr>
            <p:ph type="dt" sz="half" idx="2"/>
          </p:nvPr>
        </p:nvSpPr>
        <p:spPr bwMode="auto">
          <a:xfrm>
            <a:off x="9144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latin typeface="Times New Roman" charset="0"/>
                <a:ea typeface="+mn-ea"/>
                <a:cs typeface="+mn-cs"/>
              </a:defRPr>
            </a:lvl1pPr>
          </a:lstStyle>
          <a:p>
            <a:pPr>
              <a:defRPr/>
            </a:pPr>
            <a:endParaRPr lang="en-US"/>
          </a:p>
        </p:txBody>
      </p:sp>
      <p:sp>
        <p:nvSpPr>
          <p:cNvPr id="1029" name="Rectangle 5">
            <a:extLst>
              <a:ext uri="{FF2B5EF4-FFF2-40B4-BE49-F238E27FC236}">
                <a16:creationId xmlns:a16="http://schemas.microsoft.com/office/drawing/2014/main" id="{B0F070FF-48DD-FDAC-5D97-7E32A1DF9200}"/>
              </a:ext>
            </a:extLst>
          </p:cNvPr>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a:latin typeface="Times New Roman" charset="0"/>
                <a:ea typeface="+mn-ea"/>
                <a:cs typeface="+mn-cs"/>
              </a:defRPr>
            </a:lvl1pPr>
          </a:lstStyle>
          <a:p>
            <a:pPr>
              <a:defRPr/>
            </a:pPr>
            <a:endParaRPr lang="en-US"/>
          </a:p>
        </p:txBody>
      </p:sp>
      <p:sp>
        <p:nvSpPr>
          <p:cNvPr id="1030" name="Rectangle 6">
            <a:extLst>
              <a:ext uri="{FF2B5EF4-FFF2-40B4-BE49-F238E27FC236}">
                <a16:creationId xmlns:a16="http://schemas.microsoft.com/office/drawing/2014/main" id="{7169322F-7079-BB1E-766E-FBEA96D86FFD}"/>
              </a:ext>
            </a:extLst>
          </p:cNvPr>
          <p:cNvSpPr>
            <a:spLocks noGrp="1" noChangeArrowheads="1"/>
          </p:cNvSpPr>
          <p:nvPr>
            <p:ph type="sldNum" sz="quarter" idx="4"/>
          </p:nvPr>
        </p:nvSpPr>
        <p:spPr bwMode="auto">
          <a:xfrm>
            <a:off x="8737600" y="6248400"/>
            <a:ext cx="2540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lvl1pPr>
          </a:lstStyle>
          <a:p>
            <a:pPr>
              <a:defRPr/>
            </a:pPr>
            <a:fld id="{EEB3F49F-93FA-B342-91A5-CE5C29D52E1F}" type="slidenum">
              <a:rPr lang="en-US" altLang="en-US"/>
              <a:pPr>
                <a:defRPr/>
              </a:pPr>
              <a:t>‹#›</a:t>
            </a:fld>
            <a:endParaRPr lang="en-US" altLang="en-US"/>
          </a:p>
        </p:txBody>
      </p:sp>
    </p:spTree>
    <p:extLst>
      <p:ext uri="{BB962C8B-B14F-4D97-AF65-F5344CB8AC3E}">
        <p14:creationId xmlns:p14="http://schemas.microsoft.com/office/powerpoint/2010/main" val="2722044944"/>
      </p:ext>
    </p:extLst>
  </p:cSld>
  <p:clrMap bg1="dk2" tx1="lt1" bg2="dk1" tx2="lt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ransition>
    <p:dissolve/>
  </p:transition>
  <p:txStyles>
    <p:titleStyle>
      <a:lvl1pPr algn="ctr" rtl="0" eaLnBrk="0" fontAlgn="base" hangingPunct="0">
        <a:spcBef>
          <a:spcPct val="0"/>
        </a:spcBef>
        <a:spcAft>
          <a:spcPct val="0"/>
        </a:spcAft>
        <a:defRPr sz="4400">
          <a:solidFill>
            <a:schemeClr val="tx2"/>
          </a:solidFill>
          <a:latin typeface="+mj-lt"/>
          <a:ea typeface="ＭＳ Ｐゴシック" charset="-128"/>
          <a:cs typeface="ＭＳ Ｐゴシック" charset="-128"/>
        </a:defRPr>
      </a:lvl1pPr>
      <a:lvl2pPr algn="ctr" rtl="0" eaLnBrk="0" fontAlgn="base" hangingPunct="0">
        <a:spcBef>
          <a:spcPct val="0"/>
        </a:spcBef>
        <a:spcAft>
          <a:spcPct val="0"/>
        </a:spcAft>
        <a:defRPr sz="4400">
          <a:solidFill>
            <a:schemeClr val="tx2"/>
          </a:solidFill>
          <a:latin typeface="Times New Roman" charset="0"/>
          <a:ea typeface="ＭＳ Ｐゴシック" charset="-128"/>
          <a:cs typeface="ＭＳ Ｐゴシック" charset="-128"/>
        </a:defRPr>
      </a:lvl2pPr>
      <a:lvl3pPr algn="ctr" rtl="0" eaLnBrk="0" fontAlgn="base" hangingPunct="0">
        <a:spcBef>
          <a:spcPct val="0"/>
        </a:spcBef>
        <a:spcAft>
          <a:spcPct val="0"/>
        </a:spcAft>
        <a:defRPr sz="4400">
          <a:solidFill>
            <a:schemeClr val="tx2"/>
          </a:solidFill>
          <a:latin typeface="Times New Roman" charset="0"/>
          <a:ea typeface="ＭＳ Ｐゴシック" charset="-128"/>
          <a:cs typeface="ＭＳ Ｐゴシック" charset="-128"/>
        </a:defRPr>
      </a:lvl3pPr>
      <a:lvl4pPr algn="ctr" rtl="0" eaLnBrk="0" fontAlgn="base" hangingPunct="0">
        <a:spcBef>
          <a:spcPct val="0"/>
        </a:spcBef>
        <a:spcAft>
          <a:spcPct val="0"/>
        </a:spcAft>
        <a:defRPr sz="4400">
          <a:solidFill>
            <a:schemeClr val="tx2"/>
          </a:solidFill>
          <a:latin typeface="Times New Roman" charset="0"/>
          <a:ea typeface="ＭＳ Ｐゴシック" charset="-128"/>
          <a:cs typeface="ＭＳ Ｐゴシック" charset="-128"/>
        </a:defRPr>
      </a:lvl4pPr>
      <a:lvl5pPr algn="ctr" rtl="0" eaLnBrk="0" fontAlgn="base" hangingPunct="0">
        <a:spcBef>
          <a:spcPct val="0"/>
        </a:spcBef>
        <a:spcAft>
          <a:spcPct val="0"/>
        </a:spcAft>
        <a:defRPr sz="4400">
          <a:solidFill>
            <a:schemeClr val="tx2"/>
          </a:solidFill>
          <a:latin typeface="Times New Roman" charset="0"/>
          <a:ea typeface="ＭＳ Ｐゴシック" charset="-128"/>
          <a:cs typeface="ＭＳ Ｐゴシック" charset="-128"/>
        </a:defRPr>
      </a:lvl5pPr>
      <a:lvl6pPr marL="457200" algn="ctr" rtl="0" eaLnBrk="0" fontAlgn="base" hangingPunct="0">
        <a:spcBef>
          <a:spcPct val="0"/>
        </a:spcBef>
        <a:spcAft>
          <a:spcPct val="0"/>
        </a:spcAft>
        <a:defRPr sz="4400">
          <a:solidFill>
            <a:schemeClr val="tx2"/>
          </a:solidFill>
          <a:latin typeface="Times New Roman" charset="0"/>
        </a:defRPr>
      </a:lvl6pPr>
      <a:lvl7pPr marL="914400" algn="ctr" rtl="0" eaLnBrk="0" fontAlgn="base" hangingPunct="0">
        <a:spcBef>
          <a:spcPct val="0"/>
        </a:spcBef>
        <a:spcAft>
          <a:spcPct val="0"/>
        </a:spcAft>
        <a:defRPr sz="4400">
          <a:solidFill>
            <a:schemeClr val="tx2"/>
          </a:solidFill>
          <a:latin typeface="Times New Roman" charset="0"/>
        </a:defRPr>
      </a:lvl7pPr>
      <a:lvl8pPr marL="1371600" algn="ctr" rtl="0" eaLnBrk="0" fontAlgn="base" hangingPunct="0">
        <a:spcBef>
          <a:spcPct val="0"/>
        </a:spcBef>
        <a:spcAft>
          <a:spcPct val="0"/>
        </a:spcAft>
        <a:defRPr sz="4400">
          <a:solidFill>
            <a:schemeClr val="tx2"/>
          </a:solidFill>
          <a:latin typeface="Times New Roman" charset="0"/>
        </a:defRPr>
      </a:lvl8pPr>
      <a:lvl9pPr marL="1828800" algn="ctr" rtl="0" eaLnBrk="0" fontAlgn="base" hangingPunct="0">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ＭＳ Ｐゴシック" charset="-128"/>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eaLnBrk="0" fontAlgn="base" hangingPunct="0">
        <a:spcBef>
          <a:spcPct val="20000"/>
        </a:spcBef>
        <a:spcAft>
          <a:spcPct val="0"/>
        </a:spcAft>
        <a:buChar char="»"/>
        <a:defRPr sz="2000">
          <a:solidFill>
            <a:schemeClr val="tx1"/>
          </a:solidFill>
          <a:latin typeface="+mn-lt"/>
          <a:ea typeface="ＭＳ Ｐゴシック" charset="-128"/>
        </a:defRPr>
      </a:lvl6pPr>
      <a:lvl7pPr marL="2971800" indent="-228600" algn="l" rtl="0" eaLnBrk="0" fontAlgn="base" hangingPunct="0">
        <a:spcBef>
          <a:spcPct val="20000"/>
        </a:spcBef>
        <a:spcAft>
          <a:spcPct val="0"/>
        </a:spcAft>
        <a:buChar char="»"/>
        <a:defRPr sz="2000">
          <a:solidFill>
            <a:schemeClr val="tx1"/>
          </a:solidFill>
          <a:latin typeface="+mn-lt"/>
          <a:ea typeface="ＭＳ Ｐゴシック" charset="-128"/>
        </a:defRPr>
      </a:lvl7pPr>
      <a:lvl8pPr marL="3429000" indent="-228600" algn="l" rtl="0" eaLnBrk="0" fontAlgn="base" hangingPunct="0">
        <a:spcBef>
          <a:spcPct val="20000"/>
        </a:spcBef>
        <a:spcAft>
          <a:spcPct val="0"/>
        </a:spcAft>
        <a:buChar char="»"/>
        <a:defRPr sz="2000">
          <a:solidFill>
            <a:schemeClr val="tx1"/>
          </a:solidFill>
          <a:latin typeface="+mn-lt"/>
          <a:ea typeface="ＭＳ Ｐゴシック" charset="-128"/>
        </a:defRPr>
      </a:lvl8pPr>
      <a:lvl9pPr marL="3886200" indent="-228600" algn="l" rtl="0" eaLnBrk="0" fontAlgn="base" hangingPunct="0">
        <a:spcBef>
          <a:spcPct val="20000"/>
        </a:spcBef>
        <a:spcAft>
          <a:spcPct val="0"/>
        </a:spcAft>
        <a:buChar char="»"/>
        <a:defRPr sz="20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file:////Users/Jon/NEED%20Dropbox/Presentations/0Documents/Template/Delegate_Map.png" TargetMode="Externa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file:////Users/Jon/NEED%20Dropbox/Presentations/0Documents/Template/legend.png" TargetMode="Externa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padlet.com/berkshireolli/contemporary-economic-policy-issues-icsjzm4t38pc5kr" TargetMode="External"/><Relationship Id="rId2" Type="http://schemas.openxmlformats.org/officeDocument/2006/relationships/hyperlink" Target="https://needecon.org/delivered_presentations.php"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33.em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hyperlink" Target="https://sites.google.com/view/macro-current-issues/economic-update"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www.needelegation.org/"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hyperlink" Target="mailto:nfo@NEEDEcon.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11842" y="1795708"/>
            <a:ext cx="10967013" cy="2187011"/>
          </a:xfrm>
        </p:spPr>
        <p:txBody>
          <a:bodyPr anchor="ctr" anchorCtr="0">
            <a:noAutofit/>
          </a:bodyPr>
          <a:lstStyle/>
          <a:p>
            <a:pPr>
              <a:lnSpc>
                <a:spcPct val="100000"/>
              </a:lnSpc>
              <a:spcBef>
                <a:spcPts val="0"/>
              </a:spcBef>
            </a:pPr>
            <a:r>
              <a:rPr lang="en-US" sz="3600" b="1" i="1" dirty="0"/>
              <a:t>Osher Lifelong Learning Institute, </a:t>
            </a:r>
            <a:r>
              <a:rPr lang="en-US" sz="3600" b="1" i="1" dirty="0">
                <a:solidFill>
                  <a:schemeClr val="tx2"/>
                </a:solidFill>
              </a:rPr>
              <a:t>June</a:t>
            </a:r>
            <a:r>
              <a:rPr lang="en-US" sz="3600" dirty="0">
                <a:solidFill>
                  <a:schemeClr val="tx2"/>
                </a:solidFill>
              </a:rPr>
              <a:t> 2026</a:t>
            </a:r>
          </a:p>
          <a:p>
            <a:pPr>
              <a:lnSpc>
                <a:spcPct val="100000"/>
              </a:lnSpc>
              <a:spcBef>
                <a:spcPts val="0"/>
              </a:spcBef>
            </a:pPr>
            <a:endParaRPr lang="en-US" sz="3600" b="1" i="1" dirty="0"/>
          </a:p>
          <a:p>
            <a:pPr>
              <a:lnSpc>
                <a:spcPct val="100000"/>
              </a:lnSpc>
              <a:spcBef>
                <a:spcPts val="0"/>
              </a:spcBef>
            </a:pPr>
            <a:r>
              <a:rPr lang="en-US" sz="4400" dirty="0"/>
              <a:t>Contemporary Economic Policy</a:t>
            </a:r>
          </a:p>
        </p:txBody>
      </p:sp>
      <p:sp>
        <p:nvSpPr>
          <p:cNvPr id="8" name="Slide Number Placeholder 7">
            <a:extLst>
              <a:ext uri="{FF2B5EF4-FFF2-40B4-BE49-F238E27FC236}">
                <a16:creationId xmlns:a16="http://schemas.microsoft.com/office/drawing/2014/main" id="{1253CAC7-36DF-4A5D-BA87-83822B44EBAC}"/>
              </a:ext>
            </a:extLst>
          </p:cNvPr>
          <p:cNvSpPr>
            <a:spLocks noGrp="1"/>
          </p:cNvSpPr>
          <p:nvPr>
            <p:ph type="sldNum" sz="quarter" idx="12"/>
          </p:nvPr>
        </p:nvSpPr>
        <p:spPr/>
        <p:txBody>
          <a:bodyPr/>
          <a:lstStyle/>
          <a:p>
            <a:fld id="{D9F085D5-EC86-4F6A-B501-C1359CB39116}" type="slidenum">
              <a:rPr lang="en-US" smtClean="0"/>
              <a:t>1</a:t>
            </a:fld>
            <a:endParaRPr lang="en-US" dirty="0"/>
          </a:p>
        </p:txBody>
      </p:sp>
      <p:sp>
        <p:nvSpPr>
          <p:cNvPr id="5" name="Subtitle 2">
            <a:extLst>
              <a:ext uri="{FF2B5EF4-FFF2-40B4-BE49-F238E27FC236}">
                <a16:creationId xmlns:a16="http://schemas.microsoft.com/office/drawing/2014/main" id="{0AE01C54-87B5-E047-A90C-F1A958BEF150}"/>
              </a:ext>
            </a:extLst>
          </p:cNvPr>
          <p:cNvSpPr txBox="1">
            <a:spLocks/>
          </p:cNvSpPr>
          <p:nvPr/>
        </p:nvSpPr>
        <p:spPr>
          <a:xfrm>
            <a:off x="1547649" y="4027990"/>
            <a:ext cx="9144000" cy="1816419"/>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b="1" kern="1200">
                <a:solidFill>
                  <a:srgbClr val="0C4C88"/>
                </a:solidFill>
                <a:latin typeface="+mn-lt"/>
                <a:ea typeface="+mn-ea"/>
                <a:cs typeface="+mn-cs"/>
              </a:defRPr>
            </a:lvl1pPr>
            <a:lvl2pPr marL="457200" indent="0" algn="ctr" defTabSz="914400" rtl="0" eaLnBrk="1" latinLnBrk="0" hangingPunct="1">
              <a:lnSpc>
                <a:spcPct val="90000"/>
              </a:lnSpc>
              <a:spcBef>
                <a:spcPts val="500"/>
              </a:spcBef>
              <a:buFont typeface="Calibri" panose="020F0502020204030204" pitchFamily="34" charset="0"/>
              <a:buNone/>
              <a:defRPr sz="2000" kern="1200">
                <a:solidFill>
                  <a:srgbClr val="2B414D"/>
                </a:solidFill>
                <a:latin typeface="+mn-lt"/>
                <a:ea typeface="+mn-ea"/>
                <a:cs typeface="+mn-cs"/>
              </a:defRPr>
            </a:lvl2pPr>
            <a:lvl3pPr marL="914400" indent="0" algn="ctr" defTabSz="914400" rtl="0" eaLnBrk="1" latinLnBrk="0" hangingPunct="1">
              <a:lnSpc>
                <a:spcPct val="90000"/>
              </a:lnSpc>
              <a:spcBef>
                <a:spcPts val="500"/>
              </a:spcBef>
              <a:buSzPct val="80000"/>
              <a:buFont typeface="Courier New" panose="02070309020205020404" pitchFamily="49" charset="0"/>
              <a:buNone/>
              <a:defRPr sz="1800" kern="1200">
                <a:solidFill>
                  <a:srgbClr val="2B414D"/>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rgbClr val="2B414D"/>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rgbClr val="2B414D"/>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Bef>
                <a:spcPts val="0"/>
              </a:spcBef>
            </a:pPr>
            <a:r>
              <a:rPr lang="en-US" sz="3100" dirty="0">
                <a:solidFill>
                  <a:schemeClr val="tx2"/>
                </a:solidFill>
              </a:rPr>
              <a:t>University Of </a:t>
            </a:r>
            <a:r>
              <a:rPr lang="en-US" sz="3100" dirty="0" err="1">
                <a:solidFill>
                  <a:schemeClr val="tx2"/>
                </a:solidFill>
              </a:rPr>
              <a:t>Minesotta</a:t>
            </a:r>
            <a:endParaRPr lang="en-US" sz="2600" dirty="0">
              <a:solidFill>
                <a:schemeClr val="tx2"/>
              </a:solidFill>
            </a:endParaRPr>
          </a:p>
          <a:p>
            <a:pPr>
              <a:lnSpc>
                <a:spcPct val="100000"/>
              </a:lnSpc>
              <a:spcBef>
                <a:spcPts val="0"/>
              </a:spcBef>
            </a:pPr>
            <a:endParaRPr lang="en-US" sz="3000" dirty="0">
              <a:solidFill>
                <a:schemeClr val="tx2"/>
              </a:solidFill>
            </a:endParaRPr>
          </a:p>
          <a:p>
            <a:pPr>
              <a:lnSpc>
                <a:spcPct val="100000"/>
              </a:lnSpc>
              <a:spcBef>
                <a:spcPts val="0"/>
              </a:spcBef>
            </a:pPr>
            <a:r>
              <a:rPr lang="en-US" sz="3000" dirty="0">
                <a:solidFill>
                  <a:schemeClr val="tx2"/>
                </a:solidFill>
              </a:rPr>
              <a:t>Host: Geoffrey Woglom, Director</a:t>
            </a:r>
          </a:p>
          <a:p>
            <a:pPr>
              <a:lnSpc>
                <a:spcPct val="100000"/>
              </a:lnSpc>
              <a:spcBef>
                <a:spcPts val="0"/>
              </a:spcBef>
            </a:pPr>
            <a:r>
              <a:rPr lang="en-US" sz="3000" dirty="0">
                <a:solidFill>
                  <a:schemeClr val="tx2"/>
                </a:solidFill>
              </a:rPr>
              <a:t>National Economic Education Delegation</a:t>
            </a:r>
          </a:p>
        </p:txBody>
      </p:sp>
    </p:spTree>
    <p:extLst>
      <p:ext uri="{BB962C8B-B14F-4D97-AF65-F5344CB8AC3E}">
        <p14:creationId xmlns:p14="http://schemas.microsoft.com/office/powerpoint/2010/main" val="381652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C583D-6AE7-4448-AEDD-FE436474CED0}"/>
              </a:ext>
            </a:extLst>
          </p:cNvPr>
          <p:cNvSpPr>
            <a:spLocks noGrp="1"/>
          </p:cNvSpPr>
          <p:nvPr>
            <p:ph type="title"/>
          </p:nvPr>
        </p:nvSpPr>
        <p:spPr/>
        <p:txBody>
          <a:bodyPr/>
          <a:lstStyle/>
          <a:p>
            <a:r>
              <a:rPr lang="en-US" dirty="0"/>
              <a:t> </a:t>
            </a:r>
            <a:r>
              <a:rPr lang="en-US" dirty="0">
                <a:solidFill>
                  <a:schemeClr val="bg1"/>
                </a:solidFill>
              </a:rPr>
              <a:t>Na</a:t>
            </a:r>
            <a:r>
              <a:rPr lang="en-US" dirty="0"/>
              <a:t>tional Economic Education Delegation</a:t>
            </a:r>
          </a:p>
        </p:txBody>
      </p:sp>
      <p:sp>
        <p:nvSpPr>
          <p:cNvPr id="3" name="Content Placeholder 2">
            <a:extLst>
              <a:ext uri="{FF2B5EF4-FFF2-40B4-BE49-F238E27FC236}">
                <a16:creationId xmlns:a16="http://schemas.microsoft.com/office/drawing/2014/main" id="{850F53A3-25E4-514D-9477-7626E8A821B7}"/>
              </a:ext>
            </a:extLst>
          </p:cNvPr>
          <p:cNvSpPr>
            <a:spLocks noGrp="1"/>
          </p:cNvSpPr>
          <p:nvPr>
            <p:ph idx="1"/>
          </p:nvPr>
        </p:nvSpPr>
        <p:spPr/>
        <p:txBody>
          <a:bodyPr>
            <a:normAutofit lnSpcReduction="10000"/>
          </a:bodyPr>
          <a:lstStyle/>
          <a:p>
            <a:r>
              <a:rPr lang="en-US" dirty="0"/>
              <a:t>Vision</a:t>
            </a:r>
          </a:p>
          <a:p>
            <a:pPr lvl="1"/>
            <a:r>
              <a:rPr lang="en-US" dirty="0">
                <a:cs typeface="Calibri" panose="020F0502020204030204" pitchFamily="34" charset="0"/>
              </a:rPr>
              <a:t>One day, the public discussion of policy issues will be grounded in an accurate perception of the underlying economic principles and data.</a:t>
            </a:r>
          </a:p>
          <a:p>
            <a:pPr lvl="1"/>
            <a:endParaRPr lang="en-US" dirty="0"/>
          </a:p>
          <a:p>
            <a:r>
              <a:rPr lang="en-US" dirty="0"/>
              <a:t>Mission</a:t>
            </a:r>
          </a:p>
          <a:p>
            <a:pPr lvl="1"/>
            <a:r>
              <a:rPr lang="en-US" dirty="0">
                <a:solidFill>
                  <a:schemeClr val="tx1"/>
                </a:solidFill>
                <a:cs typeface="Calibri" panose="020F0502020204030204" pitchFamily="34" charset="0"/>
              </a:rPr>
              <a:t>NEED unites the skills and knowledge of a vast network of professional economists to promote understanding of the economics of policy issues in the United States.</a:t>
            </a:r>
          </a:p>
          <a:p>
            <a:pPr lvl="1"/>
            <a:endParaRPr lang="en-US" dirty="0"/>
          </a:p>
          <a:p>
            <a:r>
              <a:rPr lang="en-US" dirty="0"/>
              <a:t>NEED Presentations</a:t>
            </a:r>
          </a:p>
          <a:p>
            <a:pPr lvl="1"/>
            <a:r>
              <a:rPr lang="en-US" dirty="0">
                <a:latin typeface="Calibri" panose="020F0502020204030204" pitchFamily="34" charset="0"/>
                <a:cs typeface="Calibri" panose="020F0502020204030204" pitchFamily="34" charset="0"/>
              </a:rPr>
              <a:t>Are nonpartisan and intended to reflect the consensus of the economics profession.</a:t>
            </a:r>
          </a:p>
        </p:txBody>
      </p:sp>
      <p:sp>
        <p:nvSpPr>
          <p:cNvPr id="4" name="Slide Number Placeholder 3">
            <a:extLst>
              <a:ext uri="{FF2B5EF4-FFF2-40B4-BE49-F238E27FC236}">
                <a16:creationId xmlns:a16="http://schemas.microsoft.com/office/drawing/2014/main" id="{B129E664-8C6A-8F44-80D0-F3209C458790}"/>
              </a:ext>
            </a:extLst>
          </p:cNvPr>
          <p:cNvSpPr>
            <a:spLocks noGrp="1"/>
          </p:cNvSpPr>
          <p:nvPr>
            <p:ph type="sldNum" sz="quarter" idx="12"/>
          </p:nvPr>
        </p:nvSpPr>
        <p:spPr/>
        <p:txBody>
          <a:bodyPr/>
          <a:lstStyle/>
          <a:p>
            <a:fld id="{D9F085D5-EC86-4F6A-B501-C1359CB39116}" type="slidenum">
              <a:rPr lang="en-GB" smtClean="0"/>
              <a:t>2</a:t>
            </a:fld>
            <a:endParaRPr lang="en-GB" dirty="0"/>
          </a:p>
        </p:txBody>
      </p:sp>
    </p:spTree>
    <p:extLst>
      <p:ext uri="{BB962C8B-B14F-4D97-AF65-F5344CB8AC3E}">
        <p14:creationId xmlns:p14="http://schemas.microsoft.com/office/powerpoint/2010/main" val="1490838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B01C3-FF41-4249-9398-889388F4BD6B}"/>
              </a:ext>
            </a:extLst>
          </p:cNvPr>
          <p:cNvSpPr>
            <a:spLocks noGrp="1"/>
          </p:cNvSpPr>
          <p:nvPr>
            <p:ph type="title"/>
          </p:nvPr>
        </p:nvSpPr>
        <p:spPr/>
        <p:txBody>
          <a:bodyPr/>
          <a:lstStyle/>
          <a:p>
            <a:r>
              <a:rPr lang="en-US" dirty="0">
                <a:solidFill>
                  <a:schemeClr val="bg1"/>
                </a:solidFill>
              </a:rPr>
              <a:t>Wh</a:t>
            </a:r>
            <a:r>
              <a:rPr lang="en-US" dirty="0"/>
              <a:t>o Are We?</a:t>
            </a:r>
          </a:p>
        </p:txBody>
      </p:sp>
      <p:sp>
        <p:nvSpPr>
          <p:cNvPr id="3" name="Content Placeholder 2">
            <a:extLst>
              <a:ext uri="{FF2B5EF4-FFF2-40B4-BE49-F238E27FC236}">
                <a16:creationId xmlns:a16="http://schemas.microsoft.com/office/drawing/2014/main" id="{2B04F465-072B-E84A-A927-098D0F973836}"/>
              </a:ext>
            </a:extLst>
          </p:cNvPr>
          <p:cNvSpPr>
            <a:spLocks noGrp="1"/>
          </p:cNvSpPr>
          <p:nvPr>
            <p:ph idx="1"/>
          </p:nvPr>
        </p:nvSpPr>
        <p:spPr>
          <a:xfrm>
            <a:off x="838200" y="1177447"/>
            <a:ext cx="10515600" cy="4960306"/>
          </a:xfrm>
        </p:spPr>
        <p:txBody>
          <a:bodyPr>
            <a:normAutofit lnSpcReduction="10000"/>
          </a:bodyPr>
          <a:lstStyle/>
          <a:p>
            <a:r>
              <a:rPr lang="en-US" dirty="0"/>
              <a:t>Honorary Board: 54 members</a:t>
            </a:r>
          </a:p>
          <a:p>
            <a:pPr lvl="1"/>
            <a:r>
              <a:rPr lang="en-US" dirty="0"/>
              <a:t>2 Fed Chairs: Janet Yellen, Ben Bernanke</a:t>
            </a:r>
          </a:p>
          <a:p>
            <a:pPr lvl="1"/>
            <a:r>
              <a:rPr lang="en-US" dirty="0"/>
              <a:t>6 Chairs Council of Economic Advisers</a:t>
            </a:r>
          </a:p>
          <a:p>
            <a:pPr lvl="2"/>
            <a:r>
              <a:rPr lang="en-US" dirty="0"/>
              <a:t>Furman (D), Rosen (R), Bernanke (R), Yellen (D), Tyson (D), Goolsbee (D)</a:t>
            </a:r>
          </a:p>
          <a:p>
            <a:pPr lvl="1"/>
            <a:r>
              <a:rPr lang="en-US" dirty="0"/>
              <a:t>3 Nobel Prize Winners</a:t>
            </a:r>
          </a:p>
          <a:p>
            <a:pPr lvl="2"/>
            <a:r>
              <a:rPr lang="en-US" dirty="0"/>
              <a:t>Akerlof, Smith, Maskin</a:t>
            </a:r>
          </a:p>
          <a:p>
            <a:r>
              <a:rPr lang="en-US" dirty="0"/>
              <a:t>Delegates: 652+ members</a:t>
            </a:r>
          </a:p>
          <a:p>
            <a:pPr lvl="1"/>
            <a:r>
              <a:rPr lang="en-US" dirty="0"/>
              <a:t>At all levels of academia and some in government service</a:t>
            </a:r>
          </a:p>
          <a:p>
            <a:pPr lvl="1"/>
            <a:r>
              <a:rPr lang="en-US" dirty="0"/>
              <a:t>All have a Ph.D. in economics</a:t>
            </a:r>
          </a:p>
          <a:p>
            <a:pPr lvl="1"/>
            <a:r>
              <a:rPr lang="en-US" dirty="0"/>
              <a:t>Crowdsource slide decks</a:t>
            </a:r>
          </a:p>
          <a:p>
            <a:pPr lvl="1"/>
            <a:r>
              <a:rPr lang="en-US" dirty="0"/>
              <a:t>Give presentations</a:t>
            </a:r>
          </a:p>
          <a:p>
            <a:r>
              <a:rPr lang="en-US" dirty="0"/>
              <a:t>Global Partners: 48 Ph.D. Economists</a:t>
            </a:r>
          </a:p>
          <a:p>
            <a:pPr lvl="1"/>
            <a:r>
              <a:rPr lang="en-US" dirty="0"/>
              <a:t>Aid in slide deck development</a:t>
            </a:r>
          </a:p>
          <a:p>
            <a:pPr marL="457200" lvl="1" indent="0">
              <a:buNone/>
            </a:pPr>
            <a:endParaRPr lang="en-US" dirty="0"/>
          </a:p>
        </p:txBody>
      </p:sp>
      <p:sp>
        <p:nvSpPr>
          <p:cNvPr id="4" name="Slide Number Placeholder 3">
            <a:extLst>
              <a:ext uri="{FF2B5EF4-FFF2-40B4-BE49-F238E27FC236}">
                <a16:creationId xmlns:a16="http://schemas.microsoft.com/office/drawing/2014/main" id="{E4A7D279-C637-1E48-898C-9051ECD0374E}"/>
              </a:ext>
            </a:extLst>
          </p:cNvPr>
          <p:cNvSpPr>
            <a:spLocks noGrp="1"/>
          </p:cNvSpPr>
          <p:nvPr>
            <p:ph type="sldNum" sz="quarter" idx="12"/>
          </p:nvPr>
        </p:nvSpPr>
        <p:spPr/>
        <p:txBody>
          <a:bodyPr/>
          <a:lstStyle/>
          <a:p>
            <a:fld id="{D9F085D5-EC86-4F6A-B501-C1359CB39116}" type="slidenum">
              <a:rPr lang="en-GB" smtClean="0"/>
              <a:t>3</a:t>
            </a:fld>
            <a:endParaRPr lang="en-GB" dirty="0"/>
          </a:p>
        </p:txBody>
      </p:sp>
    </p:spTree>
    <p:extLst>
      <p:ext uri="{BB962C8B-B14F-4D97-AF65-F5344CB8AC3E}">
        <p14:creationId xmlns:p14="http://schemas.microsoft.com/office/powerpoint/2010/main" val="36988579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1B23E-7084-7944-A45B-C6D0E0A6BF2E}"/>
              </a:ext>
            </a:extLst>
          </p:cNvPr>
          <p:cNvSpPr>
            <a:spLocks noGrp="1"/>
          </p:cNvSpPr>
          <p:nvPr>
            <p:ph type="title"/>
          </p:nvPr>
        </p:nvSpPr>
        <p:spPr/>
        <p:txBody>
          <a:bodyPr/>
          <a:lstStyle/>
          <a:p>
            <a:r>
              <a:rPr lang="en-US" dirty="0">
                <a:solidFill>
                  <a:schemeClr val="bg1"/>
                </a:solidFill>
              </a:rPr>
              <a:t>Wh</a:t>
            </a:r>
            <a:r>
              <a:rPr lang="en-US" dirty="0"/>
              <a:t>ere Are We?</a:t>
            </a:r>
          </a:p>
        </p:txBody>
      </p:sp>
      <p:pic>
        <p:nvPicPr>
          <p:cNvPr id="6" name="Content Placeholder 5">
            <a:extLst>
              <a:ext uri="{FF2B5EF4-FFF2-40B4-BE49-F238E27FC236}">
                <a16:creationId xmlns:a16="http://schemas.microsoft.com/office/drawing/2014/main" id="{C4594F58-9AA6-F24A-964E-3AC22CA41A9A}"/>
              </a:ext>
            </a:extLst>
          </p:cNvPr>
          <p:cNvPicPr>
            <a:picLocks noGrp="1" noChangeAspect="1"/>
          </p:cNvPicPr>
          <p:nvPr>
            <p:ph idx="1"/>
          </p:nvPr>
        </p:nvPicPr>
        <p:blipFill>
          <a:blip r:embed="rId2" r:link="rId3"/>
          <a:srcRect/>
          <a:stretch>
            <a:fillRect/>
          </a:stretch>
        </p:blipFill>
        <p:spPr>
          <a:xfrm>
            <a:off x="1744845" y="1047352"/>
            <a:ext cx="7728643" cy="4786033"/>
          </a:xfrm>
        </p:spPr>
      </p:pic>
      <p:sp>
        <p:nvSpPr>
          <p:cNvPr id="4" name="Slide Number Placeholder 3">
            <a:extLst>
              <a:ext uri="{FF2B5EF4-FFF2-40B4-BE49-F238E27FC236}">
                <a16:creationId xmlns:a16="http://schemas.microsoft.com/office/drawing/2014/main" id="{B35876C4-A3D6-7242-9D80-C8D64A70ECD1}"/>
              </a:ext>
            </a:extLst>
          </p:cNvPr>
          <p:cNvSpPr>
            <a:spLocks noGrp="1"/>
          </p:cNvSpPr>
          <p:nvPr>
            <p:ph type="sldNum" sz="quarter" idx="12"/>
          </p:nvPr>
        </p:nvSpPr>
        <p:spPr/>
        <p:txBody>
          <a:bodyPr/>
          <a:lstStyle/>
          <a:p>
            <a:fld id="{D9F085D5-EC86-4F6A-B501-C1359CB39116}" type="slidenum">
              <a:rPr lang="en-GB" smtClean="0"/>
              <a:t>4</a:t>
            </a:fld>
            <a:endParaRPr lang="en-GB" dirty="0"/>
          </a:p>
        </p:txBody>
      </p:sp>
      <p:pic>
        <p:nvPicPr>
          <p:cNvPr id="8" name="Picture 7">
            <a:extLst>
              <a:ext uri="{FF2B5EF4-FFF2-40B4-BE49-F238E27FC236}">
                <a16:creationId xmlns:a16="http://schemas.microsoft.com/office/drawing/2014/main" id="{657DAB63-0268-1544-985C-0D4232ED6F4E}"/>
              </a:ext>
            </a:extLst>
          </p:cNvPr>
          <p:cNvPicPr>
            <a:picLocks noChangeAspect="1"/>
          </p:cNvPicPr>
          <p:nvPr/>
        </p:nvPicPr>
        <p:blipFill>
          <a:blip r:embed="rId4" r:link="rId5"/>
          <a:srcRect/>
          <a:stretch>
            <a:fillRect/>
          </a:stretch>
        </p:blipFill>
        <p:spPr>
          <a:xfrm>
            <a:off x="8806449" y="3937439"/>
            <a:ext cx="2241495" cy="1498600"/>
          </a:xfrm>
          <a:prstGeom prst="rect">
            <a:avLst/>
          </a:prstGeom>
        </p:spPr>
      </p:pic>
    </p:spTree>
    <p:extLst>
      <p:ext uri="{BB962C8B-B14F-4D97-AF65-F5344CB8AC3E}">
        <p14:creationId xmlns:p14="http://schemas.microsoft.com/office/powerpoint/2010/main" val="4402293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D1759-DACC-8946-9598-490F34C9E810}"/>
              </a:ext>
            </a:extLst>
          </p:cNvPr>
          <p:cNvSpPr>
            <a:spLocks noGrp="1"/>
          </p:cNvSpPr>
          <p:nvPr>
            <p:ph type="title"/>
          </p:nvPr>
        </p:nvSpPr>
        <p:spPr>
          <a:xfrm>
            <a:off x="637326" y="0"/>
            <a:ext cx="10515600" cy="1325563"/>
          </a:xfrm>
        </p:spPr>
        <p:txBody>
          <a:bodyPr/>
          <a:lstStyle/>
          <a:p>
            <a:r>
              <a:rPr lang="en-US" dirty="0"/>
              <a:t> </a:t>
            </a:r>
            <a:r>
              <a:rPr lang="en-US" dirty="0">
                <a:solidFill>
                  <a:schemeClr val="bg1"/>
                </a:solidFill>
              </a:rPr>
              <a:t>Ava</a:t>
            </a:r>
            <a:r>
              <a:rPr lang="en-US" dirty="0"/>
              <a:t>ilable NEED Topics Include:</a:t>
            </a:r>
          </a:p>
        </p:txBody>
      </p:sp>
      <p:sp>
        <p:nvSpPr>
          <p:cNvPr id="3" name="Content Placeholder 2">
            <a:extLst>
              <a:ext uri="{FF2B5EF4-FFF2-40B4-BE49-F238E27FC236}">
                <a16:creationId xmlns:a16="http://schemas.microsoft.com/office/drawing/2014/main" id="{424EE1CF-F5DE-3540-AED9-1599FABB82DF}"/>
              </a:ext>
            </a:extLst>
          </p:cNvPr>
          <p:cNvSpPr>
            <a:spLocks noGrp="1"/>
          </p:cNvSpPr>
          <p:nvPr>
            <p:ph sz="half" idx="1"/>
          </p:nvPr>
        </p:nvSpPr>
        <p:spPr>
          <a:xfrm>
            <a:off x="838200" y="1357868"/>
            <a:ext cx="5181600" cy="4189162"/>
          </a:xfrm>
        </p:spPr>
        <p:txBody>
          <a:bodyPr>
            <a:normAutofit lnSpcReduction="10000"/>
          </a:bodyPr>
          <a:lstStyle/>
          <a:p>
            <a:pPr>
              <a:spcAft>
                <a:spcPts val="1000"/>
              </a:spcAft>
            </a:pPr>
            <a:r>
              <a:rPr lang="en-US" dirty="0"/>
              <a:t>US Economy</a:t>
            </a:r>
          </a:p>
          <a:p>
            <a:pPr>
              <a:spcAft>
                <a:spcPts val="1000"/>
              </a:spcAft>
            </a:pPr>
            <a:r>
              <a:rPr lang="en-US" dirty="0"/>
              <a:t>Healthcare Economics</a:t>
            </a:r>
          </a:p>
          <a:p>
            <a:pPr>
              <a:spcAft>
                <a:spcPts val="1000"/>
              </a:spcAft>
            </a:pPr>
            <a:r>
              <a:rPr lang="en-US" dirty="0"/>
              <a:t>Climate Change</a:t>
            </a:r>
          </a:p>
          <a:p>
            <a:pPr>
              <a:spcAft>
                <a:spcPts val="1000"/>
              </a:spcAft>
            </a:pPr>
            <a:r>
              <a:rPr lang="en-US" dirty="0"/>
              <a:t>Economic Inequality</a:t>
            </a:r>
          </a:p>
          <a:p>
            <a:pPr>
              <a:spcAft>
                <a:spcPts val="1000"/>
              </a:spcAft>
            </a:pPr>
            <a:r>
              <a:rPr lang="en-US" dirty="0"/>
              <a:t>Economic Mobility</a:t>
            </a:r>
          </a:p>
          <a:p>
            <a:pPr>
              <a:spcAft>
                <a:spcPts val="1000"/>
              </a:spcAft>
            </a:pPr>
            <a:r>
              <a:rPr lang="en-US" dirty="0"/>
              <a:t>Trade and Globalization</a:t>
            </a:r>
          </a:p>
          <a:p>
            <a:pPr>
              <a:spcAft>
                <a:spcPts val="1000"/>
              </a:spcAft>
            </a:pPr>
            <a:r>
              <a:rPr lang="en-US" dirty="0"/>
              <a:t>Minimum Wages</a:t>
            </a:r>
          </a:p>
        </p:txBody>
      </p:sp>
      <p:sp>
        <p:nvSpPr>
          <p:cNvPr id="4" name="Content Placeholder 3">
            <a:extLst>
              <a:ext uri="{FF2B5EF4-FFF2-40B4-BE49-F238E27FC236}">
                <a16:creationId xmlns:a16="http://schemas.microsoft.com/office/drawing/2014/main" id="{F9836DEF-5C7A-D74F-8694-7D6688B404ED}"/>
              </a:ext>
            </a:extLst>
          </p:cNvPr>
          <p:cNvSpPr>
            <a:spLocks noGrp="1"/>
          </p:cNvSpPr>
          <p:nvPr>
            <p:ph sz="half" idx="2"/>
          </p:nvPr>
        </p:nvSpPr>
        <p:spPr>
          <a:xfrm>
            <a:off x="6172200" y="1357868"/>
            <a:ext cx="5181600" cy="4189162"/>
          </a:xfrm>
        </p:spPr>
        <p:txBody>
          <a:bodyPr>
            <a:normAutofit lnSpcReduction="10000"/>
          </a:bodyPr>
          <a:lstStyle/>
          <a:p>
            <a:pPr>
              <a:spcAft>
                <a:spcPts val="1000"/>
              </a:spcAft>
            </a:pPr>
            <a:r>
              <a:rPr lang="en-US" dirty="0"/>
              <a:t>Immigration Economics</a:t>
            </a:r>
          </a:p>
          <a:p>
            <a:pPr>
              <a:spcAft>
                <a:spcPts val="1000"/>
              </a:spcAft>
            </a:pPr>
            <a:r>
              <a:rPr lang="en-US" dirty="0"/>
              <a:t>Housing Policy</a:t>
            </a:r>
          </a:p>
          <a:p>
            <a:pPr>
              <a:spcAft>
                <a:spcPts val="1000"/>
              </a:spcAft>
            </a:pPr>
            <a:r>
              <a:rPr lang="en-US" dirty="0"/>
              <a:t>Federal Budgets</a:t>
            </a:r>
          </a:p>
          <a:p>
            <a:pPr>
              <a:spcAft>
                <a:spcPts val="1000"/>
              </a:spcAft>
            </a:pPr>
            <a:r>
              <a:rPr lang="en-US" dirty="0"/>
              <a:t>Federal Debt</a:t>
            </a:r>
          </a:p>
          <a:p>
            <a:pPr>
              <a:spcAft>
                <a:spcPts val="1000"/>
              </a:spcAft>
            </a:pPr>
            <a:r>
              <a:rPr lang="en-US" dirty="0"/>
              <a:t>Black-White Wealth Gap</a:t>
            </a:r>
          </a:p>
          <a:p>
            <a:pPr>
              <a:spcAft>
                <a:spcPts val="1000"/>
              </a:spcAft>
            </a:pPr>
            <a:r>
              <a:rPr lang="en-US" dirty="0"/>
              <a:t>Autonomous Vehicles</a:t>
            </a:r>
          </a:p>
          <a:p>
            <a:pPr>
              <a:spcAft>
                <a:spcPts val="1000"/>
              </a:spcAft>
            </a:pPr>
            <a:r>
              <a:rPr lang="en-US" dirty="0"/>
              <a:t>US Social Policy</a:t>
            </a:r>
          </a:p>
        </p:txBody>
      </p:sp>
      <p:sp>
        <p:nvSpPr>
          <p:cNvPr id="5" name="Slide Number Placeholder 4">
            <a:extLst>
              <a:ext uri="{FF2B5EF4-FFF2-40B4-BE49-F238E27FC236}">
                <a16:creationId xmlns:a16="http://schemas.microsoft.com/office/drawing/2014/main" id="{BCAECF3A-738D-534F-9B20-5C34452E16B4}"/>
              </a:ext>
            </a:extLst>
          </p:cNvPr>
          <p:cNvSpPr>
            <a:spLocks noGrp="1"/>
          </p:cNvSpPr>
          <p:nvPr>
            <p:ph type="sldNum" sz="quarter" idx="12"/>
          </p:nvPr>
        </p:nvSpPr>
        <p:spPr/>
        <p:txBody>
          <a:bodyPr/>
          <a:lstStyle/>
          <a:p>
            <a:fld id="{D9F085D5-EC86-4F6A-B501-C1359CB39116}" type="slidenum">
              <a:rPr lang="en-GB" smtClean="0"/>
              <a:t>5</a:t>
            </a:fld>
            <a:endParaRPr lang="en-GB" dirty="0"/>
          </a:p>
        </p:txBody>
      </p:sp>
    </p:spTree>
    <p:extLst>
      <p:ext uri="{BB962C8B-B14F-4D97-AF65-F5344CB8AC3E}">
        <p14:creationId xmlns:p14="http://schemas.microsoft.com/office/powerpoint/2010/main" val="1761291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E170EF-8EDB-7745-8BB2-2100735B84BD}"/>
              </a:ext>
            </a:extLst>
          </p:cNvPr>
          <p:cNvSpPr>
            <a:spLocks noGrp="1"/>
          </p:cNvSpPr>
          <p:nvPr>
            <p:ph type="title"/>
          </p:nvPr>
        </p:nvSpPr>
        <p:spPr/>
        <p:txBody>
          <a:bodyPr/>
          <a:lstStyle/>
          <a:p>
            <a:r>
              <a:rPr lang="en-US" dirty="0">
                <a:solidFill>
                  <a:schemeClr val="bg1"/>
                </a:solidFill>
              </a:rPr>
              <a:t> Co</a:t>
            </a:r>
            <a:r>
              <a:rPr lang="en-US" dirty="0"/>
              <a:t>urse Schedule</a:t>
            </a:r>
          </a:p>
        </p:txBody>
      </p:sp>
      <p:sp>
        <p:nvSpPr>
          <p:cNvPr id="3" name="Content Placeholder 2">
            <a:extLst>
              <a:ext uri="{FF2B5EF4-FFF2-40B4-BE49-F238E27FC236}">
                <a16:creationId xmlns:a16="http://schemas.microsoft.com/office/drawing/2014/main" id="{8D022FA3-29B6-8E48-8CFA-C14EC58E75F7}"/>
              </a:ext>
            </a:extLst>
          </p:cNvPr>
          <p:cNvSpPr>
            <a:spLocks noGrp="1"/>
          </p:cNvSpPr>
          <p:nvPr>
            <p:ph idx="1"/>
          </p:nvPr>
        </p:nvSpPr>
        <p:spPr>
          <a:xfrm>
            <a:off x="262860" y="1253331"/>
            <a:ext cx="11929140" cy="4351338"/>
          </a:xfrm>
        </p:spPr>
        <p:txBody>
          <a:bodyPr>
            <a:normAutofit/>
          </a:bodyPr>
          <a:lstStyle/>
          <a:p>
            <a:pPr marL="0" indent="0" algn="ctr">
              <a:spcAft>
                <a:spcPts val="1000"/>
              </a:spcAft>
              <a:buNone/>
            </a:pPr>
            <a:r>
              <a:rPr lang="en-US" dirty="0"/>
              <a:t>Contemporary Economic Policy</a:t>
            </a:r>
          </a:p>
          <a:p>
            <a:pPr lvl="1">
              <a:spcAft>
                <a:spcPts val="1000"/>
              </a:spcAft>
            </a:pPr>
            <a:r>
              <a:rPr lang="en-US" b="1" dirty="0"/>
              <a:t>Week 1 (6/3): Economic Update &amp; Changes at the Fed, Geoffrey Woglom, Amherst College</a:t>
            </a:r>
          </a:p>
          <a:p>
            <a:pPr lvl="1">
              <a:spcAft>
                <a:spcPts val="1000"/>
              </a:spcAft>
            </a:pPr>
            <a:r>
              <a:rPr lang="en-US" dirty="0"/>
              <a:t>Week 2 (6/10): Federal Debt and Deficits, Kathryn Wilson Kent State University</a:t>
            </a:r>
          </a:p>
          <a:p>
            <a:pPr lvl="1">
              <a:spcAft>
                <a:spcPts val="1000"/>
              </a:spcAft>
            </a:pPr>
            <a:r>
              <a:rPr lang="en-US" dirty="0"/>
              <a:t>Week 3 (6/17): Banking Crises, Gerard Caprio, Williams College</a:t>
            </a:r>
          </a:p>
          <a:p>
            <a:pPr lvl="1">
              <a:spcAft>
                <a:spcPts val="1000"/>
              </a:spcAft>
            </a:pPr>
            <a:r>
              <a:rPr lang="en-US" dirty="0"/>
              <a:t>Week 4 (6/24): Saving Social Security, Geoffrey Woglom, Amherst College</a:t>
            </a:r>
          </a:p>
        </p:txBody>
      </p:sp>
      <p:sp>
        <p:nvSpPr>
          <p:cNvPr id="4" name="Slide Number Placeholder 3">
            <a:extLst>
              <a:ext uri="{FF2B5EF4-FFF2-40B4-BE49-F238E27FC236}">
                <a16:creationId xmlns:a16="http://schemas.microsoft.com/office/drawing/2014/main" id="{1BAC9F29-08F6-1440-B2E7-4A98F5584A95}"/>
              </a:ext>
            </a:extLst>
          </p:cNvPr>
          <p:cNvSpPr>
            <a:spLocks noGrp="1"/>
          </p:cNvSpPr>
          <p:nvPr>
            <p:ph type="sldNum" sz="quarter" idx="12"/>
          </p:nvPr>
        </p:nvSpPr>
        <p:spPr/>
        <p:txBody>
          <a:bodyPr/>
          <a:lstStyle/>
          <a:p>
            <a:fld id="{D9F085D5-EC86-4F6A-B501-C1359CB39116}" type="slidenum">
              <a:rPr lang="en-GB" smtClean="0"/>
              <a:t>6</a:t>
            </a:fld>
            <a:endParaRPr lang="en-GB" dirty="0"/>
          </a:p>
        </p:txBody>
      </p:sp>
    </p:spTree>
    <p:extLst>
      <p:ext uri="{BB962C8B-B14F-4D97-AF65-F5344CB8AC3E}">
        <p14:creationId xmlns:p14="http://schemas.microsoft.com/office/powerpoint/2010/main" val="28152513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EB49EE-B3DB-3114-16C6-CDD3DE26A13F}"/>
              </a:ext>
            </a:extLst>
          </p:cNvPr>
          <p:cNvSpPr>
            <a:spLocks noGrp="1"/>
          </p:cNvSpPr>
          <p:nvPr>
            <p:ph type="title"/>
          </p:nvPr>
        </p:nvSpPr>
        <p:spPr>
          <a:xfrm>
            <a:off x="838200" y="261422"/>
            <a:ext cx="11067288" cy="1325563"/>
          </a:xfrm>
        </p:spPr>
        <p:txBody>
          <a:bodyPr/>
          <a:lstStyle/>
          <a:p>
            <a:r>
              <a:rPr lang="en-US" dirty="0">
                <a:solidFill>
                  <a:schemeClr val="bg1"/>
                </a:solidFill>
              </a:rPr>
              <a:t>Ow</a:t>
            </a:r>
            <a:r>
              <a:rPr lang="en-US" dirty="0">
                <a:solidFill>
                  <a:schemeClr val="accent5">
                    <a:lumMod val="50000"/>
                  </a:schemeClr>
                </a:solidFill>
              </a:rPr>
              <a:t>nership of $27 trillion Publicly Held Debt</a:t>
            </a:r>
            <a:br>
              <a:rPr lang="en-US" dirty="0">
                <a:solidFill>
                  <a:schemeClr val="accent5">
                    <a:lumMod val="50000"/>
                  </a:schemeClr>
                </a:solidFill>
              </a:rPr>
            </a:br>
            <a:r>
              <a:rPr lang="en-US" dirty="0">
                <a:solidFill>
                  <a:schemeClr val="accent5">
                    <a:lumMod val="50000"/>
                  </a:schemeClr>
                </a:solidFill>
              </a:rPr>
              <a:t>                                    (12/23)</a:t>
            </a:r>
            <a:endParaRPr lang="en-US" dirty="0"/>
          </a:p>
        </p:txBody>
      </p:sp>
      <p:sp>
        <p:nvSpPr>
          <p:cNvPr id="4" name="Slide Number Placeholder 3">
            <a:extLst>
              <a:ext uri="{FF2B5EF4-FFF2-40B4-BE49-F238E27FC236}">
                <a16:creationId xmlns:a16="http://schemas.microsoft.com/office/drawing/2014/main" id="{34D4F32F-6985-0E3F-1BA3-91163577DF00}"/>
              </a:ext>
            </a:extLst>
          </p:cNvPr>
          <p:cNvSpPr>
            <a:spLocks noGrp="1"/>
          </p:cNvSpPr>
          <p:nvPr>
            <p:ph type="sldNum" sz="quarter" idx="12"/>
          </p:nvPr>
        </p:nvSpPr>
        <p:spPr/>
        <p:txBody>
          <a:bodyPr/>
          <a:lstStyle/>
          <a:p>
            <a:fld id="{D9F085D5-EC86-4F6A-B501-C1359CB39116}" type="slidenum">
              <a:rPr lang="en-GB" smtClean="0"/>
              <a:t>7</a:t>
            </a:fld>
            <a:endParaRPr lang="en-GB" dirty="0"/>
          </a:p>
        </p:txBody>
      </p:sp>
      <p:pic>
        <p:nvPicPr>
          <p:cNvPr id="8" name="Content Placeholder 7">
            <a:extLst>
              <a:ext uri="{FF2B5EF4-FFF2-40B4-BE49-F238E27FC236}">
                <a16:creationId xmlns:a16="http://schemas.microsoft.com/office/drawing/2014/main" id="{5269B731-21D8-F6BE-133E-E72EEEB64EF3}"/>
              </a:ext>
            </a:extLst>
          </p:cNvPr>
          <p:cNvPicPr>
            <a:picLocks noGrp="1" noChangeAspect="1"/>
          </p:cNvPicPr>
          <p:nvPr>
            <p:ph idx="1"/>
          </p:nvPr>
        </p:nvPicPr>
        <p:blipFill>
          <a:blip r:embed="rId2"/>
          <a:stretch>
            <a:fillRect/>
          </a:stretch>
        </p:blipFill>
        <p:spPr>
          <a:xfrm>
            <a:off x="1404867" y="1455420"/>
            <a:ext cx="10787133" cy="5577840"/>
          </a:xfrm>
        </p:spPr>
      </p:pic>
      <p:sp>
        <p:nvSpPr>
          <p:cNvPr id="9" name="TextBox 8">
            <a:extLst>
              <a:ext uri="{FF2B5EF4-FFF2-40B4-BE49-F238E27FC236}">
                <a16:creationId xmlns:a16="http://schemas.microsoft.com/office/drawing/2014/main" id="{197C8263-64A1-1BE6-912F-AFF1B127CC70}"/>
              </a:ext>
            </a:extLst>
          </p:cNvPr>
          <p:cNvSpPr txBox="1"/>
          <p:nvPr/>
        </p:nvSpPr>
        <p:spPr>
          <a:xfrm>
            <a:off x="3839909" y="5675540"/>
            <a:ext cx="4195761" cy="461665"/>
          </a:xfrm>
          <a:prstGeom prst="rect">
            <a:avLst/>
          </a:prstGeom>
          <a:noFill/>
        </p:spPr>
        <p:txBody>
          <a:bodyPr wrap="square" rtlCol="0">
            <a:spAutoFit/>
          </a:bodyPr>
          <a:lstStyle/>
          <a:p>
            <a:r>
              <a:rPr lang="en-US" sz="2400" dirty="0"/>
              <a:t>US Savings Bonds, $120 billion</a:t>
            </a:r>
          </a:p>
        </p:txBody>
      </p:sp>
    </p:spTree>
    <p:extLst>
      <p:ext uri="{BB962C8B-B14F-4D97-AF65-F5344CB8AC3E}">
        <p14:creationId xmlns:p14="http://schemas.microsoft.com/office/powerpoint/2010/main" val="40252294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E6383-7764-464A-6CC3-9A5EC33A4AF2}"/>
              </a:ext>
            </a:extLst>
          </p:cNvPr>
          <p:cNvSpPr>
            <a:spLocks noGrp="1"/>
          </p:cNvSpPr>
          <p:nvPr>
            <p:ph type="title"/>
          </p:nvPr>
        </p:nvSpPr>
        <p:spPr>
          <a:xfrm>
            <a:off x="2209800" y="0"/>
            <a:ext cx="7772400" cy="838200"/>
          </a:xfrm>
        </p:spPr>
        <p:txBody>
          <a:bodyPr/>
          <a:lstStyle/>
          <a:p>
            <a:r>
              <a:rPr lang="en-US" sz="3000" dirty="0"/>
              <a:t>Frequency of Systemic Crises, 1970-2024</a:t>
            </a:r>
          </a:p>
        </p:txBody>
      </p:sp>
      <p:pic>
        <p:nvPicPr>
          <p:cNvPr id="4" name="Content Placeholder 3">
            <a:extLst>
              <a:ext uri="{FF2B5EF4-FFF2-40B4-BE49-F238E27FC236}">
                <a16:creationId xmlns:a16="http://schemas.microsoft.com/office/drawing/2014/main" id="{6314BC74-5A11-F364-2A50-D9649211E610}"/>
              </a:ext>
            </a:extLst>
          </p:cNvPr>
          <p:cNvPicPr>
            <a:picLocks noGrp="1" noChangeAspect="1"/>
          </p:cNvPicPr>
          <p:nvPr>
            <p:ph idx="1"/>
          </p:nvPr>
        </p:nvPicPr>
        <p:blipFill>
          <a:blip r:embed="rId3"/>
          <a:stretch>
            <a:fillRect/>
          </a:stretch>
        </p:blipFill>
        <p:spPr>
          <a:xfrm>
            <a:off x="1524000" y="762000"/>
            <a:ext cx="9152174" cy="6019800"/>
          </a:xfrm>
          <a:prstGeom prst="rect">
            <a:avLst/>
          </a:prstGeom>
        </p:spPr>
      </p:pic>
      <p:sp>
        <p:nvSpPr>
          <p:cNvPr id="3" name="TextBox 2">
            <a:extLst>
              <a:ext uri="{FF2B5EF4-FFF2-40B4-BE49-F238E27FC236}">
                <a16:creationId xmlns:a16="http://schemas.microsoft.com/office/drawing/2014/main" id="{E59D89E4-61D6-1AFA-DE5C-445FA24D8820}"/>
              </a:ext>
            </a:extLst>
          </p:cNvPr>
          <p:cNvSpPr txBox="1"/>
          <p:nvPr/>
        </p:nvSpPr>
        <p:spPr>
          <a:xfrm>
            <a:off x="9744723" y="213065"/>
            <a:ext cx="184731" cy="461665"/>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400" b="1" i="0" u="none" strike="noStrike" kern="1200" cap="none" spc="0" normalizeH="0" baseline="0" noProof="0" dirty="0">
              <a:ln>
                <a:noFill/>
              </a:ln>
              <a:solidFill>
                <a:srgbClr val="FFFFFF"/>
              </a:solidFill>
              <a:effectLst/>
              <a:uLnTx/>
              <a:uFillTx/>
              <a:latin typeface="Times New Roman" panose="02020603050405020304" pitchFamily="18" charset="0"/>
              <a:ea typeface="ＭＳ Ｐゴシック" panose="020B0600070205080204" pitchFamily="34" charset="-128"/>
              <a:cs typeface="+mn-cs"/>
            </a:endParaRPr>
          </a:p>
        </p:txBody>
      </p:sp>
    </p:spTree>
    <p:extLst>
      <p:ext uri="{BB962C8B-B14F-4D97-AF65-F5344CB8AC3E}">
        <p14:creationId xmlns:p14="http://schemas.microsoft.com/office/powerpoint/2010/main" val="34992757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4DE6F-BAAB-6D88-EED2-3F70F6C867D6}"/>
              </a:ext>
            </a:extLst>
          </p:cNvPr>
          <p:cNvSpPr>
            <a:spLocks noGrp="1"/>
          </p:cNvSpPr>
          <p:nvPr>
            <p:ph type="title"/>
          </p:nvPr>
        </p:nvSpPr>
        <p:spPr>
          <a:xfrm>
            <a:off x="860502" y="0"/>
            <a:ext cx="10515600" cy="1325563"/>
          </a:xfrm>
        </p:spPr>
        <p:txBody>
          <a:bodyPr/>
          <a:lstStyle/>
          <a:p>
            <a:r>
              <a:rPr lang="en-US" dirty="0">
                <a:solidFill>
                  <a:schemeClr val="bg1"/>
                </a:solidFill>
              </a:rPr>
              <a:t>Tra</a:t>
            </a:r>
            <a:r>
              <a:rPr lang="en-US" dirty="0"/>
              <a:t>jectory of Funds</a:t>
            </a:r>
          </a:p>
        </p:txBody>
      </p:sp>
      <p:sp>
        <p:nvSpPr>
          <p:cNvPr id="4" name="Slide Number Placeholder 3">
            <a:extLst>
              <a:ext uri="{FF2B5EF4-FFF2-40B4-BE49-F238E27FC236}">
                <a16:creationId xmlns:a16="http://schemas.microsoft.com/office/drawing/2014/main" id="{94E60AB5-9113-BD99-C408-53AD8AF7014D}"/>
              </a:ext>
            </a:extLst>
          </p:cNvPr>
          <p:cNvSpPr>
            <a:spLocks noGrp="1"/>
          </p:cNvSpPr>
          <p:nvPr>
            <p:ph type="sldNum" sz="quarter" idx="12"/>
          </p:nvPr>
        </p:nvSpPr>
        <p:spPr/>
        <p:txBody>
          <a:bodyPr/>
          <a:lstStyle/>
          <a:p>
            <a:fld id="{D9F085D5-EC86-4F6A-B501-C1359CB39116}" type="slidenum">
              <a:rPr lang="en-GB" smtClean="0"/>
              <a:t>9</a:t>
            </a:fld>
            <a:endParaRPr lang="en-GB"/>
          </a:p>
        </p:txBody>
      </p:sp>
      <p:pic>
        <p:nvPicPr>
          <p:cNvPr id="5" name="Picture 4" descr="A graph showing the loss of retirement fund&#10;&#10;Description automatically generated">
            <a:extLst>
              <a:ext uri="{FF2B5EF4-FFF2-40B4-BE49-F238E27FC236}">
                <a16:creationId xmlns:a16="http://schemas.microsoft.com/office/drawing/2014/main" id="{E9616FF0-2551-BC84-715F-CDBEB5ED3813}"/>
              </a:ext>
            </a:extLst>
          </p:cNvPr>
          <p:cNvPicPr>
            <a:picLocks noChangeAspect="1"/>
          </p:cNvPicPr>
          <p:nvPr/>
        </p:nvPicPr>
        <p:blipFill>
          <a:blip r:embed="rId2"/>
          <a:stretch>
            <a:fillRect/>
          </a:stretch>
        </p:blipFill>
        <p:spPr>
          <a:xfrm>
            <a:off x="1765561" y="1066380"/>
            <a:ext cx="8855190" cy="5163846"/>
          </a:xfrm>
          <a:prstGeom prst="rect">
            <a:avLst/>
          </a:prstGeom>
        </p:spPr>
      </p:pic>
    </p:spTree>
    <p:extLst>
      <p:ext uri="{BB962C8B-B14F-4D97-AF65-F5344CB8AC3E}">
        <p14:creationId xmlns:p14="http://schemas.microsoft.com/office/powerpoint/2010/main" val="851571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7AF01-9403-8B45-9B3D-54F69C904653}"/>
              </a:ext>
            </a:extLst>
          </p:cNvPr>
          <p:cNvSpPr>
            <a:spLocks noGrp="1"/>
          </p:cNvSpPr>
          <p:nvPr>
            <p:ph type="title"/>
          </p:nvPr>
        </p:nvSpPr>
        <p:spPr>
          <a:xfrm>
            <a:off x="756139" y="0"/>
            <a:ext cx="10515600" cy="1325563"/>
          </a:xfrm>
        </p:spPr>
        <p:txBody>
          <a:bodyPr/>
          <a:lstStyle/>
          <a:p>
            <a:r>
              <a:rPr lang="en-US" dirty="0">
                <a:solidFill>
                  <a:schemeClr val="bg1"/>
                </a:solidFill>
              </a:rPr>
              <a:t>Sub</a:t>
            </a:r>
            <a:r>
              <a:rPr lang="en-US" dirty="0"/>
              <a:t>mitting Questions</a:t>
            </a:r>
          </a:p>
        </p:txBody>
      </p:sp>
      <p:sp>
        <p:nvSpPr>
          <p:cNvPr id="3" name="Content Placeholder 2">
            <a:extLst>
              <a:ext uri="{FF2B5EF4-FFF2-40B4-BE49-F238E27FC236}">
                <a16:creationId xmlns:a16="http://schemas.microsoft.com/office/drawing/2014/main" id="{8046BCC2-1252-644F-A5FE-9BA98B69FA5F}"/>
              </a:ext>
            </a:extLst>
          </p:cNvPr>
          <p:cNvSpPr>
            <a:spLocks noGrp="1"/>
          </p:cNvSpPr>
          <p:nvPr>
            <p:ph idx="1"/>
          </p:nvPr>
        </p:nvSpPr>
        <p:spPr/>
        <p:txBody>
          <a:bodyPr>
            <a:normAutofit fontScale="85000" lnSpcReduction="20000"/>
          </a:bodyPr>
          <a:lstStyle/>
          <a:p>
            <a:endParaRPr lang="en-US" dirty="0"/>
          </a:p>
          <a:p>
            <a:endParaRPr lang="en-US" dirty="0"/>
          </a:p>
          <a:p>
            <a:r>
              <a:rPr lang="en-US" dirty="0"/>
              <a:t>I encourage questions.  Please put questions in the chat and I will answer them periodically during the talk,</a:t>
            </a:r>
          </a:p>
          <a:p>
            <a:r>
              <a:rPr lang="en-US" dirty="0"/>
              <a:t>We will do a verbal Q&amp;A once the material has been presented.</a:t>
            </a:r>
          </a:p>
          <a:p>
            <a:r>
              <a:rPr lang="en-US" dirty="0"/>
              <a:t>Slides will be available from the NEED website tonight </a:t>
            </a:r>
            <a:r>
              <a:rPr lang="en-US" dirty="0">
                <a:hlinkClick r:id="rId2"/>
              </a:rPr>
              <a:t>https://needecon.org/delivered_presentations.php</a:t>
            </a:r>
            <a:r>
              <a:rPr lang="en-US" dirty="0"/>
              <a:t>.</a:t>
            </a:r>
          </a:p>
          <a:p>
            <a:r>
              <a:rPr lang="en-US" dirty="0"/>
              <a:t>Recording will be available: </a:t>
            </a:r>
            <a:r>
              <a:rPr lang="en-US" dirty="0">
                <a:hlinkClick r:id="rId3"/>
              </a:rPr>
              <a:t>https://padlet.com/berkshireolli/contemporary-economic-policy-issues-icsjzm4t38pc5kr</a:t>
            </a:r>
            <a:endParaRPr lang="en-US" dirty="0"/>
          </a:p>
          <a:p>
            <a:pPr marL="0" indent="0">
              <a:buNone/>
            </a:pPr>
            <a:br>
              <a:rPr lang="en-US" dirty="0"/>
            </a:br>
            <a:br>
              <a:rPr lang="en-US" dirty="0"/>
            </a:br>
            <a:endParaRPr lang="en-US" dirty="0"/>
          </a:p>
        </p:txBody>
      </p:sp>
      <p:sp>
        <p:nvSpPr>
          <p:cNvPr id="4" name="Slide Number Placeholder 3">
            <a:extLst>
              <a:ext uri="{FF2B5EF4-FFF2-40B4-BE49-F238E27FC236}">
                <a16:creationId xmlns:a16="http://schemas.microsoft.com/office/drawing/2014/main" id="{E06E0C3F-F683-7649-B9E6-AA5563106E18}"/>
              </a:ext>
            </a:extLst>
          </p:cNvPr>
          <p:cNvSpPr>
            <a:spLocks noGrp="1"/>
          </p:cNvSpPr>
          <p:nvPr>
            <p:ph type="sldNum" sz="quarter" idx="12"/>
          </p:nvPr>
        </p:nvSpPr>
        <p:spPr/>
        <p:txBody>
          <a:bodyPr/>
          <a:lstStyle/>
          <a:p>
            <a:fld id="{D9F085D5-EC86-4F6A-B501-C1359CB39116}" type="slidenum">
              <a:rPr lang="en-GB" smtClean="0"/>
              <a:t>10</a:t>
            </a:fld>
            <a:endParaRPr lang="en-GB"/>
          </a:p>
        </p:txBody>
      </p:sp>
    </p:spTree>
    <p:extLst>
      <p:ext uri="{BB962C8B-B14F-4D97-AF65-F5344CB8AC3E}">
        <p14:creationId xmlns:p14="http://schemas.microsoft.com/office/powerpoint/2010/main" val="2770183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86246" y="1776790"/>
            <a:ext cx="10219508" cy="874970"/>
          </a:xfrm>
        </p:spPr>
        <p:txBody>
          <a:bodyPr anchor="ctr" anchorCtr="0">
            <a:noAutofit/>
          </a:bodyPr>
          <a:lstStyle/>
          <a:p>
            <a:pPr>
              <a:lnSpc>
                <a:spcPct val="100000"/>
              </a:lnSpc>
              <a:spcBef>
                <a:spcPts val="0"/>
              </a:spcBef>
            </a:pPr>
            <a:endParaRPr lang="en-US" sz="4800" dirty="0"/>
          </a:p>
          <a:p>
            <a:pPr>
              <a:lnSpc>
                <a:spcPct val="100000"/>
              </a:lnSpc>
              <a:spcBef>
                <a:spcPts val="0"/>
              </a:spcBef>
            </a:pPr>
            <a:r>
              <a:rPr lang="en-US" sz="4800" dirty="0"/>
              <a:t>US Economy: Update</a:t>
            </a:r>
          </a:p>
          <a:p>
            <a:pPr>
              <a:lnSpc>
                <a:spcPct val="100000"/>
              </a:lnSpc>
              <a:spcBef>
                <a:spcPts val="0"/>
              </a:spcBef>
            </a:pPr>
            <a:r>
              <a:rPr lang="en-US" sz="4800" b="1" dirty="0"/>
              <a:t>&amp;</a:t>
            </a:r>
          </a:p>
          <a:p>
            <a:pPr>
              <a:lnSpc>
                <a:spcPct val="100000"/>
              </a:lnSpc>
              <a:spcBef>
                <a:spcPts val="0"/>
              </a:spcBef>
            </a:pPr>
            <a:r>
              <a:rPr lang="en-US" sz="4800" dirty="0"/>
              <a:t>Changes at the Fed</a:t>
            </a:r>
            <a:endParaRPr lang="en-US" sz="4800" b="1" dirty="0"/>
          </a:p>
        </p:txBody>
      </p:sp>
      <p:sp>
        <p:nvSpPr>
          <p:cNvPr id="8" name="Slide Number Placeholder 7">
            <a:extLst>
              <a:ext uri="{FF2B5EF4-FFF2-40B4-BE49-F238E27FC236}">
                <a16:creationId xmlns:a16="http://schemas.microsoft.com/office/drawing/2014/main" id="{1253CAC7-36DF-4A5D-BA87-83822B44EBAC}"/>
              </a:ext>
            </a:extLst>
          </p:cNvPr>
          <p:cNvSpPr>
            <a:spLocks noGrp="1"/>
          </p:cNvSpPr>
          <p:nvPr>
            <p:ph type="sldNum" sz="quarter" idx="12"/>
          </p:nvPr>
        </p:nvSpPr>
        <p:spPr/>
        <p:txBody>
          <a:bodyPr/>
          <a:lstStyle/>
          <a:p>
            <a:fld id="{D9F085D5-EC86-4F6A-B501-C1359CB39116}" type="slidenum">
              <a:rPr lang="en-US" smtClean="0"/>
              <a:t>11</a:t>
            </a:fld>
            <a:endParaRPr lang="en-US" dirty="0"/>
          </a:p>
        </p:txBody>
      </p:sp>
      <p:sp>
        <p:nvSpPr>
          <p:cNvPr id="7" name="Subtitle 2">
            <a:extLst>
              <a:ext uri="{FF2B5EF4-FFF2-40B4-BE49-F238E27FC236}">
                <a16:creationId xmlns:a16="http://schemas.microsoft.com/office/drawing/2014/main" id="{9D2299F7-B118-F94E-8862-E4A57C984DB5}"/>
              </a:ext>
            </a:extLst>
          </p:cNvPr>
          <p:cNvSpPr txBox="1">
            <a:spLocks/>
          </p:cNvSpPr>
          <p:nvPr/>
        </p:nvSpPr>
        <p:spPr>
          <a:xfrm>
            <a:off x="1524000" y="3566728"/>
            <a:ext cx="9144000" cy="248238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1" kern="1200">
                <a:solidFill>
                  <a:srgbClr val="0C4C88"/>
                </a:solidFill>
                <a:latin typeface="+mn-lt"/>
                <a:ea typeface="+mn-ea"/>
                <a:cs typeface="+mn-cs"/>
              </a:defRPr>
            </a:lvl1pPr>
            <a:lvl2pPr marL="457200" indent="0" algn="ctr" defTabSz="914400" rtl="0" eaLnBrk="1" latinLnBrk="0" hangingPunct="1">
              <a:lnSpc>
                <a:spcPct val="90000"/>
              </a:lnSpc>
              <a:spcBef>
                <a:spcPts val="500"/>
              </a:spcBef>
              <a:buFont typeface="Calibri" panose="020F0502020204030204" pitchFamily="34" charset="0"/>
              <a:buNone/>
              <a:defRPr sz="2000" kern="1200">
                <a:solidFill>
                  <a:srgbClr val="2B414D"/>
                </a:solidFill>
                <a:latin typeface="+mn-lt"/>
                <a:ea typeface="+mn-ea"/>
                <a:cs typeface="+mn-cs"/>
              </a:defRPr>
            </a:lvl2pPr>
            <a:lvl3pPr marL="914400" indent="0" algn="ctr" defTabSz="914400" rtl="0" eaLnBrk="1" latinLnBrk="0" hangingPunct="1">
              <a:lnSpc>
                <a:spcPct val="90000"/>
              </a:lnSpc>
              <a:spcBef>
                <a:spcPts val="500"/>
              </a:spcBef>
              <a:buSzPct val="80000"/>
              <a:buFont typeface="Courier New" panose="02070309020205020404" pitchFamily="49" charset="0"/>
              <a:buNone/>
              <a:defRPr sz="1800" kern="1200">
                <a:solidFill>
                  <a:srgbClr val="2B414D"/>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rgbClr val="2B414D"/>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rgbClr val="2B414D"/>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Bef>
                <a:spcPts val="0"/>
              </a:spcBef>
            </a:pPr>
            <a:endParaRPr lang="en-US" sz="3100" dirty="0">
              <a:solidFill>
                <a:schemeClr val="tx2"/>
              </a:solidFill>
            </a:endParaRPr>
          </a:p>
          <a:p>
            <a:pPr>
              <a:lnSpc>
                <a:spcPct val="100000"/>
              </a:lnSpc>
              <a:spcBef>
                <a:spcPts val="0"/>
              </a:spcBef>
            </a:pPr>
            <a:r>
              <a:rPr lang="en-US" sz="3100" dirty="0">
                <a:solidFill>
                  <a:schemeClr val="tx2"/>
                </a:solidFill>
              </a:rPr>
              <a:t>Geoffrey Woglom, </a:t>
            </a:r>
          </a:p>
          <a:p>
            <a:pPr>
              <a:lnSpc>
                <a:spcPct val="100000"/>
              </a:lnSpc>
              <a:spcBef>
                <a:spcPts val="0"/>
              </a:spcBef>
            </a:pPr>
            <a:r>
              <a:rPr lang="en-US" sz="2200" dirty="0">
                <a:solidFill>
                  <a:schemeClr val="tx2"/>
                </a:solidFill>
              </a:rPr>
              <a:t>Professor of Economics</a:t>
            </a:r>
          </a:p>
          <a:p>
            <a:pPr>
              <a:lnSpc>
                <a:spcPct val="100000"/>
              </a:lnSpc>
              <a:spcBef>
                <a:spcPts val="0"/>
              </a:spcBef>
            </a:pPr>
            <a:r>
              <a:rPr lang="en-US" sz="2200" dirty="0">
                <a:solidFill>
                  <a:schemeClr val="tx2"/>
                </a:solidFill>
              </a:rPr>
              <a:t>Amherst College, emeritus</a:t>
            </a:r>
          </a:p>
          <a:p>
            <a:pPr>
              <a:lnSpc>
                <a:spcPct val="100000"/>
              </a:lnSpc>
              <a:spcBef>
                <a:spcPts val="0"/>
              </a:spcBef>
            </a:pPr>
            <a:r>
              <a:rPr lang="en-US" sz="2200" dirty="0">
                <a:solidFill>
                  <a:schemeClr val="tx2"/>
                </a:solidFill>
              </a:rPr>
              <a:t>June 3, 2026</a:t>
            </a:r>
          </a:p>
        </p:txBody>
      </p:sp>
      <p:sp>
        <p:nvSpPr>
          <p:cNvPr id="4" name="TextBox 3">
            <a:extLst>
              <a:ext uri="{FF2B5EF4-FFF2-40B4-BE49-F238E27FC236}">
                <a16:creationId xmlns:a16="http://schemas.microsoft.com/office/drawing/2014/main" id="{B26D7F51-049F-674F-8A06-04B9CAEBB587}"/>
              </a:ext>
            </a:extLst>
          </p:cNvPr>
          <p:cNvSpPr txBox="1"/>
          <p:nvPr/>
        </p:nvSpPr>
        <p:spPr>
          <a:xfrm>
            <a:off x="3774831" y="550985"/>
            <a:ext cx="184731" cy="369332"/>
          </a:xfrm>
          <a:prstGeom prst="rect">
            <a:avLst/>
          </a:prstGeom>
          <a:noFill/>
        </p:spPr>
        <p:txBody>
          <a:bodyPr wrap="none" rtlCol="0">
            <a:spAutoFit/>
          </a:bodyPr>
          <a:lstStyle/>
          <a:p>
            <a:endParaRPr lang="en-US" dirty="0"/>
          </a:p>
        </p:txBody>
      </p:sp>
      <p:pic>
        <p:nvPicPr>
          <p:cNvPr id="1026" name="Picture 2">
            <a:extLst>
              <a:ext uri="{FF2B5EF4-FFF2-40B4-BE49-F238E27FC236}">
                <a16:creationId xmlns:a16="http://schemas.microsoft.com/office/drawing/2014/main" id="{615CDB93-4391-C1B8-AD42-C473313FD8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226085" cy="193293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a:extLst>
              <a:ext uri="{FF2B5EF4-FFF2-40B4-BE49-F238E27FC236}">
                <a16:creationId xmlns:a16="http://schemas.microsoft.com/office/drawing/2014/main" id="{86A19267-8A74-BF12-DAA6-FCD0DE67EC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19113" y="4126788"/>
            <a:ext cx="3429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48408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0"/>
          <p:cNvSpPr txBox="1">
            <a:spLocks noGrp="1"/>
          </p:cNvSpPr>
          <p:nvPr>
            <p:ph type="title"/>
          </p:nvPr>
        </p:nvSpPr>
        <p:spPr>
          <a:xfrm>
            <a:off x="838200" y="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000"/>
              <a:buFont typeface="Calibri"/>
              <a:buNone/>
            </a:pPr>
            <a:r>
              <a:rPr lang="en-US">
                <a:solidFill>
                  <a:schemeClr val="lt1"/>
                </a:solidFill>
              </a:rPr>
              <a:t>Out</a:t>
            </a:r>
            <a:r>
              <a:rPr lang="en-US">
                <a:solidFill>
                  <a:srgbClr val="1E4E79"/>
                </a:solidFill>
              </a:rPr>
              <a:t>line for the Talk</a:t>
            </a:r>
            <a:endParaRPr>
              <a:solidFill>
                <a:schemeClr val="lt1"/>
              </a:solidFill>
            </a:endParaRPr>
          </a:p>
        </p:txBody>
      </p:sp>
      <p:sp>
        <p:nvSpPr>
          <p:cNvPr id="124" name="Google Shape;124;p20"/>
          <p:cNvSpPr txBox="1">
            <a:spLocks noGrp="1"/>
          </p:cNvSpPr>
          <p:nvPr>
            <p:ph type="body" idx="1"/>
          </p:nvPr>
        </p:nvSpPr>
        <p:spPr>
          <a:xfrm>
            <a:off x="838200" y="1570730"/>
            <a:ext cx="10515600" cy="4351338"/>
          </a:xfrm>
          <a:prstGeom prst="rect">
            <a:avLst/>
          </a:prstGeom>
          <a:noFill/>
          <a:ln>
            <a:noFill/>
          </a:ln>
        </p:spPr>
        <p:txBody>
          <a:bodyPr spcFirstLastPara="1" wrap="square" lIns="91425" tIns="45700" rIns="91425" bIns="45700" anchor="ctr" anchorCtr="0">
            <a:normAutofit/>
          </a:bodyPr>
          <a:lstStyle/>
          <a:p>
            <a:r>
              <a:rPr lang="en-US" dirty="0"/>
              <a:t>Overview of State of the Economy:  Remarkable resilience in the face of wars &amp; oil prices, but worrying signs.</a:t>
            </a:r>
          </a:p>
          <a:p>
            <a:r>
              <a:rPr lang="en-US" dirty="0"/>
              <a:t>Overview of Fed structure, objectives and policy tools.</a:t>
            </a:r>
          </a:p>
          <a:p>
            <a:r>
              <a:rPr lang="en-US" dirty="0"/>
              <a:t>The Fed’s Current Policy Dilemma</a:t>
            </a:r>
          </a:p>
          <a:p>
            <a:r>
              <a:rPr lang="en-US" dirty="0"/>
              <a:t>Kevin Warsh’s (the new Fed Chair) criticisms of the Fed and the main stream response</a:t>
            </a:r>
          </a:p>
          <a:p>
            <a:pPr marL="0" indent="0">
              <a:buNone/>
            </a:pPr>
            <a:endParaRPr lang="en-US" dirty="0"/>
          </a:p>
        </p:txBody>
      </p:sp>
      <p:sp>
        <p:nvSpPr>
          <p:cNvPr id="125" name="Google Shape;125;p20"/>
          <p:cNvSpPr txBox="1">
            <a:spLocks noGrp="1"/>
          </p:cNvSpPr>
          <p:nvPr>
            <p:ph type="sldNum" idx="12"/>
          </p:nvPr>
        </p:nvSpPr>
        <p:spPr>
          <a:xfrm>
            <a:off x="9272751" y="6230226"/>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12</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4">
                                            <p:txEl>
                                              <p:pRg st="1" end="1"/>
                                            </p:txEl>
                                          </p:spTgt>
                                        </p:tgtEl>
                                        <p:attrNameLst>
                                          <p:attrName>style.visibility</p:attrName>
                                        </p:attrNameLst>
                                      </p:cBhvr>
                                      <p:to>
                                        <p:strVal val="visible"/>
                                      </p:to>
                                    </p:set>
                                    <p:animEffect transition="in" filter="fade">
                                      <p:cBhvr>
                                        <p:cTn id="7" dur="500"/>
                                        <p:tgtEl>
                                          <p:spTgt spid="12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4">
                                            <p:txEl>
                                              <p:pRg st="2" end="2"/>
                                            </p:txEl>
                                          </p:spTgt>
                                        </p:tgtEl>
                                        <p:attrNameLst>
                                          <p:attrName>style.visibility</p:attrName>
                                        </p:attrNameLst>
                                      </p:cBhvr>
                                      <p:to>
                                        <p:strVal val="visible"/>
                                      </p:to>
                                    </p:set>
                                    <p:animEffect transition="in" filter="fade">
                                      <p:cBhvr>
                                        <p:cTn id="12" dur="500"/>
                                        <p:tgtEl>
                                          <p:spTgt spid="12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4">
                                            <p:txEl>
                                              <p:pRg st="3" end="3"/>
                                            </p:txEl>
                                          </p:spTgt>
                                        </p:tgtEl>
                                        <p:attrNameLst>
                                          <p:attrName>style.visibility</p:attrName>
                                        </p:attrNameLst>
                                      </p:cBhvr>
                                      <p:to>
                                        <p:strVal val="visible"/>
                                      </p:to>
                                    </p:set>
                                    <p:animEffect transition="in" filter="fade">
                                      <p:cBhvr>
                                        <p:cTn id="17" dur="500"/>
                                        <p:tgtEl>
                                          <p:spTgt spid="12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D2019-D76C-02F0-F163-800B6CEDDE51}"/>
              </a:ext>
            </a:extLst>
          </p:cNvPr>
          <p:cNvSpPr>
            <a:spLocks noGrp="1"/>
          </p:cNvSpPr>
          <p:nvPr>
            <p:ph type="title"/>
          </p:nvPr>
        </p:nvSpPr>
        <p:spPr/>
        <p:txBody>
          <a:bodyPr/>
          <a:lstStyle/>
          <a:p>
            <a:r>
              <a:rPr lang="en-US" dirty="0">
                <a:solidFill>
                  <a:schemeClr val="bg1"/>
                </a:solidFill>
              </a:rPr>
              <a:t>Jud</a:t>
            </a:r>
            <a:r>
              <a:rPr lang="en-US" dirty="0">
                <a:solidFill>
                  <a:schemeClr val="accent5">
                    <a:lumMod val="50000"/>
                  </a:schemeClr>
                </a:solidFill>
              </a:rPr>
              <a:t>ging the State of the Macroeconomy</a:t>
            </a:r>
            <a:endParaRPr lang="en-US" dirty="0"/>
          </a:p>
        </p:txBody>
      </p:sp>
      <p:sp>
        <p:nvSpPr>
          <p:cNvPr id="3" name="Content Placeholder 2">
            <a:extLst>
              <a:ext uri="{FF2B5EF4-FFF2-40B4-BE49-F238E27FC236}">
                <a16:creationId xmlns:a16="http://schemas.microsoft.com/office/drawing/2014/main" id="{4A719C37-D8F1-BE0A-929C-51BAEA7642A1}"/>
              </a:ext>
            </a:extLst>
          </p:cNvPr>
          <p:cNvSpPr>
            <a:spLocks noGrp="1"/>
          </p:cNvSpPr>
          <p:nvPr>
            <p:ph idx="1"/>
          </p:nvPr>
        </p:nvSpPr>
        <p:spPr/>
        <p:txBody>
          <a:bodyPr/>
          <a:lstStyle/>
          <a:p>
            <a:pPr marL="0" indent="0">
              <a:buNone/>
            </a:pPr>
            <a:r>
              <a:rPr lang="en-US" dirty="0"/>
              <a:t>The Fed’s Definition:</a:t>
            </a:r>
          </a:p>
          <a:p>
            <a:pPr marL="514350" indent="-514350">
              <a:buFont typeface="+mj-lt"/>
              <a:buAutoNum type="arabicPeriod"/>
            </a:pPr>
            <a:r>
              <a:rPr lang="en-US" dirty="0"/>
              <a:t>Get the economy to the highest levels of output (GDP) and employment while,</a:t>
            </a:r>
          </a:p>
          <a:p>
            <a:pPr marL="514350" indent="-514350">
              <a:buFont typeface="+mj-lt"/>
              <a:buAutoNum type="arabicPeriod"/>
            </a:pPr>
            <a:r>
              <a:rPr lang="en-US" dirty="0"/>
              <a:t>Keeping inflation low and stable, or at 2%</a:t>
            </a:r>
          </a:p>
          <a:p>
            <a:pPr marL="0" indent="0">
              <a:buNone/>
            </a:pPr>
            <a:endParaRPr lang="en-US" dirty="0"/>
          </a:p>
          <a:p>
            <a:pPr marL="0" indent="0">
              <a:buNone/>
            </a:pPr>
            <a:r>
              <a:rPr lang="en-US" dirty="0"/>
              <a:t>What about the climate change; poverty, health care?</a:t>
            </a:r>
          </a:p>
        </p:txBody>
      </p:sp>
      <p:sp>
        <p:nvSpPr>
          <p:cNvPr id="4" name="Slide Number Placeholder 3">
            <a:extLst>
              <a:ext uri="{FF2B5EF4-FFF2-40B4-BE49-F238E27FC236}">
                <a16:creationId xmlns:a16="http://schemas.microsoft.com/office/drawing/2014/main" id="{5302FE30-B8C9-E50E-304B-A0257F976610}"/>
              </a:ext>
            </a:extLst>
          </p:cNvPr>
          <p:cNvSpPr>
            <a:spLocks noGrp="1"/>
          </p:cNvSpPr>
          <p:nvPr>
            <p:ph type="sldNum" sz="quarter" idx="12"/>
          </p:nvPr>
        </p:nvSpPr>
        <p:spPr/>
        <p:txBody>
          <a:bodyPr/>
          <a:lstStyle/>
          <a:p>
            <a:fld id="{D9F085D5-EC86-4F6A-B501-C1359CB39116}" type="slidenum">
              <a:rPr lang="en-GB" smtClean="0"/>
              <a:t>13</a:t>
            </a:fld>
            <a:endParaRPr lang="en-GB"/>
          </a:p>
        </p:txBody>
      </p:sp>
    </p:spTree>
    <p:extLst>
      <p:ext uri="{BB962C8B-B14F-4D97-AF65-F5344CB8AC3E}">
        <p14:creationId xmlns:p14="http://schemas.microsoft.com/office/powerpoint/2010/main" val="4085257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C67AC-658C-4FC3-3118-64ED0E10C543}"/>
              </a:ext>
            </a:extLst>
          </p:cNvPr>
          <p:cNvSpPr>
            <a:spLocks noGrp="1"/>
          </p:cNvSpPr>
          <p:nvPr>
            <p:ph type="title"/>
          </p:nvPr>
        </p:nvSpPr>
        <p:spPr>
          <a:xfrm>
            <a:off x="766008" y="0"/>
            <a:ext cx="10515600" cy="1325563"/>
          </a:xfrm>
        </p:spPr>
        <p:txBody>
          <a:bodyPr/>
          <a:lstStyle/>
          <a:p>
            <a:r>
              <a:rPr lang="en-US" dirty="0">
                <a:solidFill>
                  <a:schemeClr val="bg1"/>
                </a:solidFill>
              </a:rPr>
              <a:t>Gro</a:t>
            </a:r>
            <a:r>
              <a:rPr lang="en-US" dirty="0"/>
              <a:t>ss Domestic Product: 2026Q1 = $31.8 tr</a:t>
            </a:r>
          </a:p>
        </p:txBody>
      </p:sp>
      <p:sp>
        <p:nvSpPr>
          <p:cNvPr id="4" name="Slide Number Placeholder 3">
            <a:extLst>
              <a:ext uri="{FF2B5EF4-FFF2-40B4-BE49-F238E27FC236}">
                <a16:creationId xmlns:a16="http://schemas.microsoft.com/office/drawing/2014/main" id="{E450BD8E-AC36-5643-EBE1-28C938AF3A25}"/>
              </a:ext>
            </a:extLst>
          </p:cNvPr>
          <p:cNvSpPr>
            <a:spLocks noGrp="1"/>
          </p:cNvSpPr>
          <p:nvPr>
            <p:ph type="sldNum" sz="quarter" idx="12"/>
          </p:nvPr>
        </p:nvSpPr>
        <p:spPr/>
        <p:txBody>
          <a:bodyPr/>
          <a:lstStyle/>
          <a:p>
            <a:fld id="{D9F085D5-EC86-4F6A-B501-C1359CB39116}" type="slidenum">
              <a:rPr lang="en-GB" smtClean="0"/>
              <a:t>14</a:t>
            </a:fld>
            <a:endParaRPr lang="en-GB"/>
          </a:p>
        </p:txBody>
      </p:sp>
      <p:sp>
        <p:nvSpPr>
          <p:cNvPr id="7" name="TextBox 6">
            <a:extLst>
              <a:ext uri="{FF2B5EF4-FFF2-40B4-BE49-F238E27FC236}">
                <a16:creationId xmlns:a16="http://schemas.microsoft.com/office/drawing/2014/main" id="{0466966A-4C96-C116-4A10-AEEFD54A96B4}"/>
              </a:ext>
            </a:extLst>
          </p:cNvPr>
          <p:cNvSpPr txBox="1"/>
          <p:nvPr/>
        </p:nvSpPr>
        <p:spPr>
          <a:xfrm>
            <a:off x="8787539" y="2043325"/>
            <a:ext cx="3169404" cy="3970318"/>
          </a:xfrm>
          <a:prstGeom prst="rect">
            <a:avLst/>
          </a:prstGeom>
          <a:noFill/>
        </p:spPr>
        <p:txBody>
          <a:bodyPr wrap="square" rtlCol="0">
            <a:spAutoFit/>
          </a:bodyPr>
          <a:lstStyle/>
          <a:p>
            <a:r>
              <a:rPr lang="en-US" sz="3600" b="1" dirty="0"/>
              <a:t>$32.7</a:t>
            </a:r>
          </a:p>
          <a:p>
            <a:r>
              <a:rPr lang="en-US" sz="3600" b="1" i="1" dirty="0"/>
              <a:t>Less  </a:t>
            </a:r>
            <a:r>
              <a:rPr lang="en-US" sz="3600" dirty="0"/>
              <a:t> Imports</a:t>
            </a:r>
          </a:p>
          <a:p>
            <a:r>
              <a:rPr lang="en-US" sz="3600" b="1" dirty="0"/>
              <a:t>-$4.4</a:t>
            </a:r>
          </a:p>
          <a:p>
            <a:r>
              <a:rPr lang="en-US" sz="3600" b="1" i="1" dirty="0"/>
              <a:t>Plus </a:t>
            </a:r>
            <a:r>
              <a:rPr lang="en-US" sz="3600" dirty="0"/>
              <a:t>Exports</a:t>
            </a:r>
          </a:p>
          <a:p>
            <a:r>
              <a:rPr lang="en-US" sz="3600" b="1" dirty="0"/>
              <a:t>+$3.5</a:t>
            </a:r>
          </a:p>
          <a:p>
            <a:r>
              <a:rPr lang="en-US" sz="3600" b="1" i="1" dirty="0"/>
              <a:t>Equals  </a:t>
            </a:r>
            <a:r>
              <a:rPr lang="en-US" sz="3600" dirty="0"/>
              <a:t>GDP</a:t>
            </a:r>
          </a:p>
          <a:p>
            <a:r>
              <a:rPr lang="en-US" sz="3600" b="1" i="1" dirty="0"/>
              <a:t>$</a:t>
            </a:r>
            <a:r>
              <a:rPr lang="en-US" sz="3600" b="1" i="1" dirty="0">
                <a:solidFill>
                  <a:srgbClr val="FF0000"/>
                </a:solidFill>
              </a:rPr>
              <a:t>31.8</a:t>
            </a:r>
            <a:endParaRPr lang="en-US" sz="2800" b="1" dirty="0"/>
          </a:p>
        </p:txBody>
      </p:sp>
      <p:graphicFrame>
        <p:nvGraphicFramePr>
          <p:cNvPr id="3" name="Chart 2">
            <a:extLst>
              <a:ext uri="{FF2B5EF4-FFF2-40B4-BE49-F238E27FC236}">
                <a16:creationId xmlns:a16="http://schemas.microsoft.com/office/drawing/2014/main" id="{AAED496D-238F-4BFF-9A2D-990BC3256716}"/>
              </a:ext>
            </a:extLst>
          </p:cNvPr>
          <p:cNvGraphicFramePr>
            <a:graphicFrameLocks noChangeAspect="1"/>
          </p:cNvGraphicFramePr>
          <p:nvPr>
            <p:extLst>
              <p:ext uri="{D42A27DB-BD31-4B8C-83A1-F6EECF244321}">
                <p14:modId xmlns:p14="http://schemas.microsoft.com/office/powerpoint/2010/main" val="1634390005"/>
              </p:ext>
            </p:extLst>
          </p:nvPr>
        </p:nvGraphicFramePr>
        <p:xfrm>
          <a:off x="1098397" y="1671076"/>
          <a:ext cx="6705600" cy="402336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2886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21"/>
          <p:cNvSpPr txBox="1">
            <a:spLocks noGrp="1"/>
          </p:cNvSpPr>
          <p:nvPr>
            <p:ph type="title"/>
          </p:nvPr>
        </p:nvSpPr>
        <p:spPr>
          <a:xfrm>
            <a:off x="753976" y="3628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000"/>
              <a:buFont typeface="Calibri"/>
              <a:buNone/>
            </a:pPr>
            <a:r>
              <a:rPr lang="en-US" dirty="0">
                <a:solidFill>
                  <a:schemeClr val="bg1"/>
                </a:solidFill>
              </a:rPr>
              <a:t>GD</a:t>
            </a:r>
            <a:r>
              <a:rPr lang="en-US" dirty="0"/>
              <a:t>P and ‘Potential’ during the Recovery</a:t>
            </a:r>
            <a:endParaRPr dirty="0"/>
          </a:p>
        </p:txBody>
      </p:sp>
      <p:sp>
        <p:nvSpPr>
          <p:cNvPr id="132" name="Google Shape;132;p21"/>
          <p:cNvSpPr txBox="1">
            <a:spLocks noGrp="1"/>
          </p:cNvSpPr>
          <p:nvPr>
            <p:ph type="sldNum" idx="12"/>
          </p:nvPr>
        </p:nvSpPr>
        <p:spPr>
          <a:xfrm>
            <a:off x="9272751" y="6230226"/>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15</a:t>
            </a:fld>
            <a:endParaRPr/>
          </a:p>
        </p:txBody>
      </p:sp>
      <p:sp>
        <p:nvSpPr>
          <p:cNvPr id="133" name="Google Shape;133;p21"/>
          <p:cNvSpPr txBox="1"/>
          <p:nvPr/>
        </p:nvSpPr>
        <p:spPr>
          <a:xfrm>
            <a:off x="8347336" y="6133488"/>
            <a:ext cx="384466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Source: Fred, St Louis Fed</a:t>
            </a:r>
            <a:endParaRPr/>
          </a:p>
        </p:txBody>
      </p:sp>
      <p:sp>
        <p:nvSpPr>
          <p:cNvPr id="5" name="TextBox 4">
            <a:extLst>
              <a:ext uri="{FF2B5EF4-FFF2-40B4-BE49-F238E27FC236}">
                <a16:creationId xmlns:a16="http://schemas.microsoft.com/office/drawing/2014/main" id="{F4AAF605-F3B3-ED8B-3A84-1F9E0882AC39}"/>
              </a:ext>
            </a:extLst>
          </p:cNvPr>
          <p:cNvSpPr txBox="1"/>
          <p:nvPr/>
        </p:nvSpPr>
        <p:spPr>
          <a:xfrm>
            <a:off x="3087494" y="3244334"/>
            <a:ext cx="6174988" cy="369332"/>
          </a:xfrm>
          <a:prstGeom prst="rect">
            <a:avLst/>
          </a:prstGeom>
          <a:noFill/>
        </p:spPr>
        <p:txBody>
          <a:bodyPr wrap="square">
            <a:spAutoFit/>
          </a:bodyPr>
          <a:lstStyle/>
          <a:p>
            <a:r>
              <a:rPr lang="en-US" b="0" dirty="0">
                <a:effectLst/>
              </a:rPr>
              <a:t> </a:t>
            </a:r>
            <a:endParaRPr lang="en-US" dirty="0"/>
          </a:p>
        </p:txBody>
      </p:sp>
      <p:pic>
        <p:nvPicPr>
          <p:cNvPr id="6" name="Content Placeholder 5">
            <a:extLst>
              <a:ext uri="{FF2B5EF4-FFF2-40B4-BE49-F238E27FC236}">
                <a16:creationId xmlns:a16="http://schemas.microsoft.com/office/drawing/2014/main" id="{F4908487-985C-F0A8-8DBF-1C37EAF7228B}"/>
              </a:ext>
            </a:extLst>
          </p:cNvPr>
          <p:cNvPicPr>
            <a:picLocks noGrp="1" noChangeAspect="1"/>
          </p:cNvPicPr>
          <p:nvPr>
            <p:ph idx="1"/>
          </p:nvPr>
        </p:nvPicPr>
        <p:blipFill>
          <a:blip r:embed="rId3"/>
          <a:stretch>
            <a:fillRect/>
          </a:stretch>
        </p:blipFill>
        <p:spPr>
          <a:xfrm>
            <a:off x="171414" y="1890076"/>
            <a:ext cx="11680724" cy="4114800"/>
          </a:xfrm>
          <a:prstGeom prst="rect">
            <a:avLst/>
          </a:prstGeom>
        </p:spPr>
      </p:pic>
      <p:sp>
        <p:nvSpPr>
          <p:cNvPr id="2" name="TextBox 1">
            <a:extLst>
              <a:ext uri="{FF2B5EF4-FFF2-40B4-BE49-F238E27FC236}">
                <a16:creationId xmlns:a16="http://schemas.microsoft.com/office/drawing/2014/main" id="{A5B16752-7562-978F-4EB0-3E4DFAA87875}"/>
              </a:ext>
            </a:extLst>
          </p:cNvPr>
          <p:cNvSpPr txBox="1"/>
          <p:nvPr/>
        </p:nvSpPr>
        <p:spPr>
          <a:xfrm>
            <a:off x="4071257" y="2474564"/>
            <a:ext cx="4513943" cy="461665"/>
          </a:xfrm>
          <a:prstGeom prst="rect">
            <a:avLst/>
          </a:prstGeom>
          <a:noFill/>
        </p:spPr>
        <p:txBody>
          <a:bodyPr wrap="square" rtlCol="0">
            <a:spAutoFit/>
          </a:bodyPr>
          <a:lstStyle/>
          <a:p>
            <a:r>
              <a:rPr lang="en-US" sz="2400" dirty="0"/>
              <a:t>Grey bar indicates recessions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85C13-F1B9-1CAD-E367-320FCF562094}"/>
              </a:ext>
            </a:extLst>
          </p:cNvPr>
          <p:cNvSpPr>
            <a:spLocks noGrp="1"/>
          </p:cNvSpPr>
          <p:nvPr>
            <p:ph type="title"/>
          </p:nvPr>
        </p:nvSpPr>
        <p:spPr/>
        <p:txBody>
          <a:bodyPr/>
          <a:lstStyle/>
          <a:p>
            <a:r>
              <a:rPr lang="en-US" dirty="0">
                <a:solidFill>
                  <a:schemeClr val="bg1"/>
                </a:solidFill>
              </a:rPr>
              <a:t>Un</a:t>
            </a:r>
            <a:r>
              <a:rPr lang="en-US" dirty="0"/>
              <a:t>employment is Near Record Lows</a:t>
            </a:r>
          </a:p>
        </p:txBody>
      </p:sp>
      <p:sp>
        <p:nvSpPr>
          <p:cNvPr id="4" name="Slide Number Placeholder 3">
            <a:extLst>
              <a:ext uri="{FF2B5EF4-FFF2-40B4-BE49-F238E27FC236}">
                <a16:creationId xmlns:a16="http://schemas.microsoft.com/office/drawing/2014/main" id="{023F9BCB-6CD5-3CC6-FFD8-28B6C96CEEF6}"/>
              </a:ext>
            </a:extLst>
          </p:cNvPr>
          <p:cNvSpPr>
            <a:spLocks noGrp="1"/>
          </p:cNvSpPr>
          <p:nvPr>
            <p:ph type="sldNum" sz="quarter" idx="12"/>
          </p:nvPr>
        </p:nvSpPr>
        <p:spPr/>
        <p:txBody>
          <a:bodyPr/>
          <a:lstStyle/>
          <a:p>
            <a:fld id="{D9F085D5-EC86-4F6A-B501-C1359CB39116}" type="slidenum">
              <a:rPr lang="en-GB" smtClean="0"/>
              <a:t>16</a:t>
            </a:fld>
            <a:endParaRPr lang="en-GB"/>
          </a:p>
        </p:txBody>
      </p:sp>
      <p:pic>
        <p:nvPicPr>
          <p:cNvPr id="7" name="Content Placeholder 6">
            <a:extLst>
              <a:ext uri="{FF2B5EF4-FFF2-40B4-BE49-F238E27FC236}">
                <a16:creationId xmlns:a16="http://schemas.microsoft.com/office/drawing/2014/main" id="{529AD029-07F3-8456-6DE2-501F958F34D1}"/>
              </a:ext>
            </a:extLst>
          </p:cNvPr>
          <p:cNvPicPr>
            <a:picLocks noGrp="1" noChangeAspect="1"/>
          </p:cNvPicPr>
          <p:nvPr>
            <p:ph idx="1"/>
          </p:nvPr>
        </p:nvPicPr>
        <p:blipFill>
          <a:blip r:embed="rId2"/>
          <a:stretch>
            <a:fillRect/>
          </a:stretch>
        </p:blipFill>
        <p:spPr>
          <a:xfrm>
            <a:off x="0" y="1840599"/>
            <a:ext cx="11814629" cy="4170844"/>
          </a:xfrm>
          <a:prstGeom prst="rect">
            <a:avLst/>
          </a:prstGeom>
        </p:spPr>
      </p:pic>
      <p:sp>
        <p:nvSpPr>
          <p:cNvPr id="5" name="TextBox 4">
            <a:extLst>
              <a:ext uri="{FF2B5EF4-FFF2-40B4-BE49-F238E27FC236}">
                <a16:creationId xmlns:a16="http://schemas.microsoft.com/office/drawing/2014/main" id="{64AF0896-5F3C-1FB7-B682-A658616A80F8}"/>
              </a:ext>
            </a:extLst>
          </p:cNvPr>
          <p:cNvSpPr txBox="1"/>
          <p:nvPr/>
        </p:nvSpPr>
        <p:spPr>
          <a:xfrm>
            <a:off x="3904342" y="2875002"/>
            <a:ext cx="2877458" cy="923330"/>
          </a:xfrm>
          <a:prstGeom prst="rect">
            <a:avLst/>
          </a:prstGeom>
          <a:noFill/>
        </p:spPr>
        <p:txBody>
          <a:bodyPr wrap="square">
            <a:spAutoFit/>
          </a:bodyPr>
          <a:lstStyle/>
          <a:p>
            <a:r>
              <a:rPr lang="en-US" sz="1800" dirty="0"/>
              <a:t>But, it has been rising:  From 3.4 percent in 4/23 to 4.4 percent </a:t>
            </a:r>
            <a:r>
              <a:rPr lang="en-US" sz="1800"/>
              <a:t>in December </a:t>
            </a:r>
            <a:endParaRPr lang="en-US" sz="1800" dirty="0"/>
          </a:p>
        </p:txBody>
      </p:sp>
    </p:spTree>
    <p:extLst>
      <p:ext uri="{BB962C8B-B14F-4D97-AF65-F5344CB8AC3E}">
        <p14:creationId xmlns:p14="http://schemas.microsoft.com/office/powerpoint/2010/main" val="1599583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21"/>
          <p:cNvSpPr txBox="1">
            <a:spLocks noGrp="1"/>
          </p:cNvSpPr>
          <p:nvPr>
            <p:ph type="title"/>
          </p:nvPr>
        </p:nvSpPr>
        <p:spPr>
          <a:xfrm>
            <a:off x="753976" y="36287"/>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000"/>
              <a:buFont typeface="Calibri"/>
              <a:buNone/>
            </a:pPr>
            <a:r>
              <a:rPr lang="en-US" dirty="0">
                <a:solidFill>
                  <a:schemeClr val="lt1"/>
                </a:solidFill>
              </a:rPr>
              <a:t>Wh</a:t>
            </a:r>
            <a:r>
              <a:rPr lang="en-US" dirty="0"/>
              <a:t>ere Have All the Workers Gone?</a:t>
            </a:r>
            <a:endParaRPr dirty="0"/>
          </a:p>
        </p:txBody>
      </p:sp>
      <p:sp>
        <p:nvSpPr>
          <p:cNvPr id="132" name="Google Shape;132;p21"/>
          <p:cNvSpPr txBox="1">
            <a:spLocks noGrp="1"/>
          </p:cNvSpPr>
          <p:nvPr>
            <p:ph type="sldNum" idx="12"/>
          </p:nvPr>
        </p:nvSpPr>
        <p:spPr>
          <a:xfrm>
            <a:off x="9272751" y="6230226"/>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17</a:t>
            </a:fld>
            <a:endParaRPr/>
          </a:p>
        </p:txBody>
      </p:sp>
      <p:sp>
        <p:nvSpPr>
          <p:cNvPr id="133" name="Google Shape;133;p21"/>
          <p:cNvSpPr txBox="1"/>
          <p:nvPr/>
        </p:nvSpPr>
        <p:spPr>
          <a:xfrm>
            <a:off x="8347336" y="6133488"/>
            <a:ext cx="384466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Source: Fred, St Louis Fed</a:t>
            </a:r>
            <a:endParaRPr/>
          </a:p>
        </p:txBody>
      </p:sp>
      <p:sp>
        <p:nvSpPr>
          <p:cNvPr id="5" name="TextBox 4">
            <a:extLst>
              <a:ext uri="{FF2B5EF4-FFF2-40B4-BE49-F238E27FC236}">
                <a16:creationId xmlns:a16="http://schemas.microsoft.com/office/drawing/2014/main" id="{F4AAF605-F3B3-ED8B-3A84-1F9E0882AC39}"/>
              </a:ext>
            </a:extLst>
          </p:cNvPr>
          <p:cNvSpPr txBox="1"/>
          <p:nvPr/>
        </p:nvSpPr>
        <p:spPr>
          <a:xfrm>
            <a:off x="3087494" y="3244334"/>
            <a:ext cx="6174988" cy="369332"/>
          </a:xfrm>
          <a:prstGeom prst="rect">
            <a:avLst/>
          </a:prstGeom>
          <a:noFill/>
        </p:spPr>
        <p:txBody>
          <a:bodyPr wrap="square">
            <a:spAutoFit/>
          </a:bodyPr>
          <a:lstStyle/>
          <a:p>
            <a:r>
              <a:rPr lang="en-US" b="0" dirty="0">
                <a:effectLst/>
              </a:rPr>
              <a:t> </a:t>
            </a:r>
            <a:endParaRPr lang="en-US" dirty="0"/>
          </a:p>
        </p:txBody>
      </p:sp>
      <p:cxnSp>
        <p:nvCxnSpPr>
          <p:cNvPr id="10" name="Straight Connector 9">
            <a:extLst>
              <a:ext uri="{FF2B5EF4-FFF2-40B4-BE49-F238E27FC236}">
                <a16:creationId xmlns:a16="http://schemas.microsoft.com/office/drawing/2014/main" id="{F31C0BD5-B034-FA35-E766-4CFA477DB580}"/>
              </a:ext>
            </a:extLst>
          </p:cNvPr>
          <p:cNvCxnSpPr/>
          <p:nvPr/>
        </p:nvCxnSpPr>
        <p:spPr>
          <a:xfrm flipH="1">
            <a:off x="4742481" y="4455763"/>
            <a:ext cx="178231" cy="0"/>
          </a:xfrm>
          <a:prstGeom prst="line">
            <a:avLst/>
          </a:prstGeom>
        </p:spPr>
        <p:style>
          <a:lnRef idx="1">
            <a:schemeClr val="accent1"/>
          </a:lnRef>
          <a:fillRef idx="0">
            <a:schemeClr val="accent1"/>
          </a:fillRef>
          <a:effectRef idx="0">
            <a:schemeClr val="accent1"/>
          </a:effectRef>
          <a:fontRef idx="minor">
            <a:schemeClr val="tx1"/>
          </a:fontRef>
        </p:style>
      </p:cxnSp>
      <p:pic>
        <p:nvPicPr>
          <p:cNvPr id="4" name="Content Placeholder 3">
            <a:extLst>
              <a:ext uri="{FF2B5EF4-FFF2-40B4-BE49-F238E27FC236}">
                <a16:creationId xmlns:a16="http://schemas.microsoft.com/office/drawing/2014/main" id="{22C5CAE3-F872-F64A-C130-3073B2782D37}"/>
              </a:ext>
            </a:extLst>
          </p:cNvPr>
          <p:cNvPicPr>
            <a:picLocks noGrp="1" noChangeAspect="1"/>
          </p:cNvPicPr>
          <p:nvPr>
            <p:ph idx="1"/>
          </p:nvPr>
        </p:nvPicPr>
        <p:blipFill>
          <a:blip r:embed="rId3"/>
          <a:stretch>
            <a:fillRect/>
          </a:stretch>
        </p:blipFill>
        <p:spPr>
          <a:xfrm>
            <a:off x="47687" y="1318451"/>
            <a:ext cx="11680724" cy="4815037"/>
          </a:xfrm>
          <a:prstGeom prst="rect">
            <a:avLst/>
          </a:prstGeom>
        </p:spPr>
      </p:pic>
      <p:cxnSp>
        <p:nvCxnSpPr>
          <p:cNvPr id="16" name="Straight Connector 15">
            <a:extLst>
              <a:ext uri="{FF2B5EF4-FFF2-40B4-BE49-F238E27FC236}">
                <a16:creationId xmlns:a16="http://schemas.microsoft.com/office/drawing/2014/main" id="{F9B5EB7B-A97D-47DD-96E5-FB16DFC67494}"/>
              </a:ext>
            </a:extLst>
          </p:cNvPr>
          <p:cNvCxnSpPr>
            <a:cxnSpLocks/>
          </p:cNvCxnSpPr>
          <p:nvPr/>
        </p:nvCxnSpPr>
        <p:spPr>
          <a:xfrm flipV="1">
            <a:off x="1088020" y="1363294"/>
            <a:ext cx="10417215" cy="2029400"/>
          </a:xfrm>
          <a:prstGeom prst="line">
            <a:avLst/>
          </a:prstGeom>
          <a:ln w="22225">
            <a:prstDash val="dash"/>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AA27E88-E09C-86DB-EAAA-BF0C48ADBA1E}"/>
              </a:ext>
            </a:extLst>
          </p:cNvPr>
          <p:cNvSpPr txBox="1"/>
          <p:nvPr/>
        </p:nvSpPr>
        <p:spPr>
          <a:xfrm>
            <a:off x="7483033" y="3049929"/>
            <a:ext cx="3362445" cy="461665"/>
          </a:xfrm>
          <a:prstGeom prst="rect">
            <a:avLst/>
          </a:prstGeom>
          <a:noFill/>
        </p:spPr>
        <p:txBody>
          <a:bodyPr wrap="square" rtlCol="0">
            <a:spAutoFit/>
          </a:bodyPr>
          <a:lstStyle/>
          <a:p>
            <a:r>
              <a:rPr lang="en-US" sz="2400" dirty="0"/>
              <a:t>Aging of the Labor Force</a:t>
            </a:r>
          </a:p>
        </p:txBody>
      </p:sp>
      <p:sp>
        <p:nvSpPr>
          <p:cNvPr id="9" name="TextBox 8">
            <a:extLst>
              <a:ext uri="{FF2B5EF4-FFF2-40B4-BE49-F238E27FC236}">
                <a16:creationId xmlns:a16="http://schemas.microsoft.com/office/drawing/2014/main" id="{54DD2B74-449A-5E79-824D-3B3FA973C47F}"/>
              </a:ext>
            </a:extLst>
          </p:cNvPr>
          <p:cNvSpPr txBox="1"/>
          <p:nvPr/>
        </p:nvSpPr>
        <p:spPr>
          <a:xfrm>
            <a:off x="7483032" y="3632805"/>
            <a:ext cx="3362445" cy="830997"/>
          </a:xfrm>
          <a:prstGeom prst="rect">
            <a:avLst/>
          </a:prstGeom>
          <a:noFill/>
        </p:spPr>
        <p:txBody>
          <a:bodyPr wrap="square" rtlCol="0">
            <a:spAutoFit/>
          </a:bodyPr>
          <a:lstStyle/>
          <a:p>
            <a:r>
              <a:rPr lang="en-US" sz="2400" dirty="0"/>
              <a:t>Also, note the recent slowing in job growth.</a:t>
            </a:r>
          </a:p>
        </p:txBody>
      </p:sp>
    </p:spTree>
    <p:extLst>
      <p:ext uri="{BB962C8B-B14F-4D97-AF65-F5344CB8AC3E}">
        <p14:creationId xmlns:p14="http://schemas.microsoft.com/office/powerpoint/2010/main" val="3748682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9D566-557F-CCCC-7F67-88CEC11F59FE}"/>
              </a:ext>
            </a:extLst>
          </p:cNvPr>
          <p:cNvSpPr>
            <a:spLocks noGrp="1"/>
          </p:cNvSpPr>
          <p:nvPr>
            <p:ph type="title"/>
          </p:nvPr>
        </p:nvSpPr>
        <p:spPr>
          <a:xfrm>
            <a:off x="838200" y="275514"/>
            <a:ext cx="10515600" cy="1325563"/>
          </a:xfrm>
        </p:spPr>
        <p:txBody>
          <a:bodyPr/>
          <a:lstStyle/>
          <a:p>
            <a:r>
              <a:rPr lang="en-US" dirty="0">
                <a:solidFill>
                  <a:schemeClr val="bg1"/>
                </a:solidFill>
              </a:rPr>
              <a:t>Co</a:t>
            </a:r>
            <a:r>
              <a:rPr lang="en-US" dirty="0">
                <a:solidFill>
                  <a:schemeClr val="accent5">
                    <a:lumMod val="50000"/>
                  </a:schemeClr>
                </a:solidFill>
              </a:rPr>
              <a:t>uld Have Been Worse , but for Foreign </a:t>
            </a:r>
            <a:r>
              <a:rPr lang="en-US" dirty="0"/>
              <a:t>Born Workers</a:t>
            </a:r>
          </a:p>
        </p:txBody>
      </p:sp>
      <p:sp>
        <p:nvSpPr>
          <p:cNvPr id="4" name="Slide Number Placeholder 3">
            <a:extLst>
              <a:ext uri="{FF2B5EF4-FFF2-40B4-BE49-F238E27FC236}">
                <a16:creationId xmlns:a16="http://schemas.microsoft.com/office/drawing/2014/main" id="{EFB2EBCD-2710-19D5-87D9-E811B9A6337D}"/>
              </a:ext>
            </a:extLst>
          </p:cNvPr>
          <p:cNvSpPr>
            <a:spLocks noGrp="1"/>
          </p:cNvSpPr>
          <p:nvPr>
            <p:ph type="sldNum" sz="quarter" idx="12"/>
          </p:nvPr>
        </p:nvSpPr>
        <p:spPr/>
        <p:txBody>
          <a:bodyPr/>
          <a:lstStyle/>
          <a:p>
            <a:fld id="{D9F085D5-EC86-4F6A-B501-C1359CB39116}" type="slidenum">
              <a:rPr lang="en-GB" smtClean="0"/>
              <a:t>18</a:t>
            </a:fld>
            <a:endParaRPr lang="en-GB"/>
          </a:p>
        </p:txBody>
      </p:sp>
      <p:pic>
        <p:nvPicPr>
          <p:cNvPr id="6" name="Content Placeholder 5">
            <a:extLst>
              <a:ext uri="{FF2B5EF4-FFF2-40B4-BE49-F238E27FC236}">
                <a16:creationId xmlns:a16="http://schemas.microsoft.com/office/drawing/2014/main" id="{54D0F04D-4364-9C25-27A9-FE0E374D1470}"/>
              </a:ext>
            </a:extLst>
          </p:cNvPr>
          <p:cNvPicPr>
            <a:picLocks noGrp="1" noChangeAspect="1"/>
          </p:cNvPicPr>
          <p:nvPr>
            <p:ph idx="1"/>
          </p:nvPr>
        </p:nvPicPr>
        <p:blipFill>
          <a:blip r:embed="rId2"/>
          <a:stretch>
            <a:fillRect/>
          </a:stretch>
        </p:blipFill>
        <p:spPr>
          <a:xfrm>
            <a:off x="319056" y="1492537"/>
            <a:ext cx="11421152" cy="4636893"/>
          </a:xfrm>
          <a:prstGeom prst="rect">
            <a:avLst/>
          </a:prstGeom>
        </p:spPr>
      </p:pic>
      <p:sp>
        <p:nvSpPr>
          <p:cNvPr id="11" name="TextBox 10">
            <a:extLst>
              <a:ext uri="{FF2B5EF4-FFF2-40B4-BE49-F238E27FC236}">
                <a16:creationId xmlns:a16="http://schemas.microsoft.com/office/drawing/2014/main" id="{8A8565AF-7D29-1AC0-8C0D-EBB4EB51DE1D}"/>
              </a:ext>
            </a:extLst>
          </p:cNvPr>
          <p:cNvSpPr txBox="1"/>
          <p:nvPr/>
        </p:nvSpPr>
        <p:spPr>
          <a:xfrm>
            <a:off x="2505920" y="2228671"/>
            <a:ext cx="4271058" cy="1200329"/>
          </a:xfrm>
          <a:prstGeom prst="rect">
            <a:avLst/>
          </a:prstGeom>
          <a:noFill/>
        </p:spPr>
        <p:txBody>
          <a:bodyPr wrap="square" rtlCol="0">
            <a:spAutoFit/>
          </a:bodyPr>
          <a:lstStyle/>
          <a:p>
            <a:r>
              <a:rPr lang="en-US" sz="2400" dirty="0"/>
              <a:t>Between 12/19 and 4/26</a:t>
            </a:r>
          </a:p>
          <a:p>
            <a:r>
              <a:rPr lang="en-US" sz="2400" dirty="0"/>
              <a:t>NB employment fell by 200k</a:t>
            </a:r>
          </a:p>
          <a:p>
            <a:r>
              <a:rPr lang="en-US" sz="2400" dirty="0"/>
              <a:t>FB employment rose by 4400k</a:t>
            </a:r>
          </a:p>
        </p:txBody>
      </p:sp>
      <p:sp>
        <p:nvSpPr>
          <p:cNvPr id="9" name="TextBox 8">
            <a:extLst>
              <a:ext uri="{FF2B5EF4-FFF2-40B4-BE49-F238E27FC236}">
                <a16:creationId xmlns:a16="http://schemas.microsoft.com/office/drawing/2014/main" id="{66C4DA11-4456-5DAD-CAF6-22ADE719F4A2}"/>
              </a:ext>
            </a:extLst>
          </p:cNvPr>
          <p:cNvSpPr txBox="1"/>
          <p:nvPr/>
        </p:nvSpPr>
        <p:spPr>
          <a:xfrm>
            <a:off x="4556861" y="4286345"/>
            <a:ext cx="3788975" cy="830997"/>
          </a:xfrm>
          <a:prstGeom prst="rect">
            <a:avLst/>
          </a:prstGeom>
          <a:noFill/>
        </p:spPr>
        <p:txBody>
          <a:bodyPr wrap="square" rtlCol="0">
            <a:spAutoFit/>
          </a:bodyPr>
          <a:lstStyle/>
          <a:p>
            <a:r>
              <a:rPr lang="en-US" sz="2400" dirty="0"/>
              <a:t>Since March FB employment</a:t>
            </a:r>
          </a:p>
          <a:p>
            <a:r>
              <a:rPr lang="en-US" sz="2400" dirty="0"/>
              <a:t> fell </a:t>
            </a:r>
            <a:r>
              <a:rPr lang="en-US" sz="2400"/>
              <a:t>by 600k</a:t>
            </a:r>
            <a:endParaRPr lang="en-US" sz="2400" dirty="0"/>
          </a:p>
        </p:txBody>
      </p:sp>
    </p:spTree>
    <p:extLst>
      <p:ext uri="{BB962C8B-B14F-4D97-AF65-F5344CB8AC3E}">
        <p14:creationId xmlns:p14="http://schemas.microsoft.com/office/powerpoint/2010/main" val="4035610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3B4C3-D6EB-A942-1582-F35495FDB0FE}"/>
              </a:ext>
            </a:extLst>
          </p:cNvPr>
          <p:cNvSpPr>
            <a:spLocks noGrp="1"/>
          </p:cNvSpPr>
          <p:nvPr>
            <p:ph type="title"/>
          </p:nvPr>
        </p:nvSpPr>
        <p:spPr>
          <a:xfrm>
            <a:off x="717880" y="0"/>
            <a:ext cx="10515600" cy="1325563"/>
          </a:xfrm>
        </p:spPr>
        <p:txBody>
          <a:bodyPr/>
          <a:lstStyle/>
          <a:p>
            <a:r>
              <a:rPr lang="en-US" dirty="0">
                <a:solidFill>
                  <a:schemeClr val="bg1"/>
                </a:solidFill>
              </a:rPr>
              <a:t>The </a:t>
            </a:r>
            <a:r>
              <a:rPr lang="en-US" dirty="0"/>
              <a:t>Real Side of the Economy is Still Good</a:t>
            </a:r>
          </a:p>
        </p:txBody>
      </p:sp>
      <p:sp>
        <p:nvSpPr>
          <p:cNvPr id="3" name="Content Placeholder 2">
            <a:extLst>
              <a:ext uri="{FF2B5EF4-FFF2-40B4-BE49-F238E27FC236}">
                <a16:creationId xmlns:a16="http://schemas.microsoft.com/office/drawing/2014/main" id="{AD4F28E7-2F1C-1249-5692-E26F5EE23CB8}"/>
              </a:ext>
            </a:extLst>
          </p:cNvPr>
          <p:cNvSpPr>
            <a:spLocks noGrp="1"/>
          </p:cNvSpPr>
          <p:nvPr>
            <p:ph idx="1"/>
          </p:nvPr>
        </p:nvSpPr>
        <p:spPr/>
        <p:txBody>
          <a:bodyPr/>
          <a:lstStyle/>
          <a:p>
            <a:r>
              <a:rPr lang="en-US" dirty="0"/>
              <a:t>GDP is very close to its potential.</a:t>
            </a:r>
          </a:p>
          <a:p>
            <a:r>
              <a:rPr lang="en-US" dirty="0"/>
              <a:t>The labor market as measured by the unemployment rate is fully recovered.</a:t>
            </a:r>
          </a:p>
          <a:p>
            <a:r>
              <a:rPr lang="en-US" dirty="0"/>
              <a:t>Macro Goal number 1, check</a:t>
            </a:r>
          </a:p>
          <a:p>
            <a:endParaRPr lang="en-US" dirty="0"/>
          </a:p>
          <a:p>
            <a:r>
              <a:rPr lang="en-US" dirty="0"/>
              <a:t>But what about goal number 2, the “nominal” side of the economy</a:t>
            </a:r>
          </a:p>
        </p:txBody>
      </p:sp>
      <p:sp>
        <p:nvSpPr>
          <p:cNvPr id="4" name="Slide Number Placeholder 3">
            <a:extLst>
              <a:ext uri="{FF2B5EF4-FFF2-40B4-BE49-F238E27FC236}">
                <a16:creationId xmlns:a16="http://schemas.microsoft.com/office/drawing/2014/main" id="{72AFAB1F-45B3-1D27-F3E2-B2A5A2E1FBEB}"/>
              </a:ext>
            </a:extLst>
          </p:cNvPr>
          <p:cNvSpPr>
            <a:spLocks noGrp="1"/>
          </p:cNvSpPr>
          <p:nvPr>
            <p:ph type="sldNum" sz="quarter" idx="12"/>
          </p:nvPr>
        </p:nvSpPr>
        <p:spPr/>
        <p:txBody>
          <a:bodyPr/>
          <a:lstStyle/>
          <a:p>
            <a:fld id="{D9F085D5-EC86-4F6A-B501-C1359CB39116}" type="slidenum">
              <a:rPr lang="en-GB" smtClean="0"/>
              <a:t>19</a:t>
            </a:fld>
            <a:endParaRPr lang="en-GB"/>
          </a:p>
        </p:txBody>
      </p:sp>
    </p:spTree>
    <p:extLst>
      <p:ext uri="{BB962C8B-B14F-4D97-AF65-F5344CB8AC3E}">
        <p14:creationId xmlns:p14="http://schemas.microsoft.com/office/powerpoint/2010/main" val="3890043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602C0-8FBB-9802-1D05-3C5CE313F768}"/>
              </a:ext>
            </a:extLst>
          </p:cNvPr>
          <p:cNvSpPr>
            <a:spLocks noGrp="1"/>
          </p:cNvSpPr>
          <p:nvPr>
            <p:ph type="title"/>
          </p:nvPr>
        </p:nvSpPr>
        <p:spPr>
          <a:xfrm>
            <a:off x="741944" y="0"/>
            <a:ext cx="10515600" cy="1325563"/>
          </a:xfrm>
        </p:spPr>
        <p:txBody>
          <a:bodyPr/>
          <a:lstStyle/>
          <a:p>
            <a:r>
              <a:rPr lang="en-US" dirty="0">
                <a:solidFill>
                  <a:schemeClr val="bg1"/>
                </a:solidFill>
              </a:rPr>
              <a:t>Inte</a:t>
            </a:r>
            <a:r>
              <a:rPr lang="en-US" dirty="0"/>
              <a:t>rest Rates: Era of Falling Rates Over?</a:t>
            </a:r>
          </a:p>
        </p:txBody>
      </p:sp>
      <p:sp>
        <p:nvSpPr>
          <p:cNvPr id="4" name="Slide Number Placeholder 3">
            <a:extLst>
              <a:ext uri="{FF2B5EF4-FFF2-40B4-BE49-F238E27FC236}">
                <a16:creationId xmlns:a16="http://schemas.microsoft.com/office/drawing/2014/main" id="{0255E0BC-69DB-F19A-E9BE-5DD45F27163D}"/>
              </a:ext>
            </a:extLst>
          </p:cNvPr>
          <p:cNvSpPr>
            <a:spLocks noGrp="1"/>
          </p:cNvSpPr>
          <p:nvPr>
            <p:ph type="sldNum" sz="quarter" idx="12"/>
          </p:nvPr>
        </p:nvSpPr>
        <p:spPr/>
        <p:txBody>
          <a:bodyPr/>
          <a:lstStyle/>
          <a:p>
            <a:fld id="{D9F085D5-EC86-4F6A-B501-C1359CB39116}" type="slidenum">
              <a:rPr lang="en-GB" smtClean="0"/>
              <a:t>20</a:t>
            </a:fld>
            <a:endParaRPr lang="en-GB"/>
          </a:p>
        </p:txBody>
      </p:sp>
      <p:pic>
        <p:nvPicPr>
          <p:cNvPr id="6" name="Content Placeholder 5">
            <a:extLst>
              <a:ext uri="{FF2B5EF4-FFF2-40B4-BE49-F238E27FC236}">
                <a16:creationId xmlns:a16="http://schemas.microsoft.com/office/drawing/2014/main" id="{9B757101-68B1-1DEA-D417-D901DB34D1C4}"/>
              </a:ext>
            </a:extLst>
          </p:cNvPr>
          <p:cNvPicPr>
            <a:picLocks noGrp="1" noChangeAspect="1"/>
          </p:cNvPicPr>
          <p:nvPr>
            <p:ph idx="1"/>
          </p:nvPr>
        </p:nvPicPr>
        <p:blipFill>
          <a:blip r:embed="rId3"/>
          <a:stretch>
            <a:fillRect/>
          </a:stretch>
        </p:blipFill>
        <p:spPr>
          <a:xfrm>
            <a:off x="113925" y="1325563"/>
            <a:ext cx="11680724" cy="4807826"/>
          </a:xfrm>
          <a:prstGeom prst="rect">
            <a:avLst/>
          </a:prstGeom>
        </p:spPr>
      </p:pic>
      <p:cxnSp>
        <p:nvCxnSpPr>
          <p:cNvPr id="10" name="Straight Connector 9">
            <a:extLst>
              <a:ext uri="{FF2B5EF4-FFF2-40B4-BE49-F238E27FC236}">
                <a16:creationId xmlns:a16="http://schemas.microsoft.com/office/drawing/2014/main" id="{808907EE-73F7-EB4D-51A7-0CB8E29C760C}"/>
              </a:ext>
            </a:extLst>
          </p:cNvPr>
          <p:cNvCxnSpPr>
            <a:cxnSpLocks/>
          </p:cNvCxnSpPr>
          <p:nvPr/>
        </p:nvCxnSpPr>
        <p:spPr>
          <a:xfrm>
            <a:off x="1117751" y="4051375"/>
            <a:ext cx="6647485" cy="798286"/>
          </a:xfrm>
          <a:prstGeom prst="line">
            <a:avLst/>
          </a:prstGeom>
          <a:ln w="22225">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9" name="Oval 8">
            <a:extLst>
              <a:ext uri="{FF2B5EF4-FFF2-40B4-BE49-F238E27FC236}">
                <a16:creationId xmlns:a16="http://schemas.microsoft.com/office/drawing/2014/main" id="{414DBA8D-42ED-5772-5E9D-4375B5742376}"/>
              </a:ext>
            </a:extLst>
          </p:cNvPr>
          <p:cNvSpPr/>
          <p:nvPr/>
        </p:nvSpPr>
        <p:spPr>
          <a:xfrm>
            <a:off x="11308874" y="2658490"/>
            <a:ext cx="485775" cy="1297559"/>
          </a:xfrm>
          <a:prstGeom prst="ellipse">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74368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1361C-07CD-D14E-053C-8DD7F1648685}"/>
              </a:ext>
            </a:extLst>
          </p:cNvPr>
          <p:cNvSpPr>
            <a:spLocks noGrp="1"/>
          </p:cNvSpPr>
          <p:nvPr>
            <p:ph type="title"/>
          </p:nvPr>
        </p:nvSpPr>
        <p:spPr>
          <a:xfrm>
            <a:off x="838200" y="340895"/>
            <a:ext cx="10739034" cy="1325563"/>
          </a:xfrm>
        </p:spPr>
        <p:txBody>
          <a:bodyPr/>
          <a:lstStyle/>
          <a:p>
            <a:r>
              <a:rPr lang="en-US" dirty="0">
                <a:solidFill>
                  <a:schemeClr val="bg1"/>
                </a:solidFill>
              </a:rPr>
              <a:t>Sto</a:t>
            </a:r>
            <a:r>
              <a:rPr lang="en-US" dirty="0"/>
              <a:t>ck Prices: Tariffs, What Tariffs; War, What War?</a:t>
            </a:r>
          </a:p>
        </p:txBody>
      </p:sp>
      <p:sp>
        <p:nvSpPr>
          <p:cNvPr id="4" name="Slide Number Placeholder 3">
            <a:extLst>
              <a:ext uri="{FF2B5EF4-FFF2-40B4-BE49-F238E27FC236}">
                <a16:creationId xmlns:a16="http://schemas.microsoft.com/office/drawing/2014/main" id="{EA884DAC-44E6-C6A7-814B-87B6D7DEDA4C}"/>
              </a:ext>
            </a:extLst>
          </p:cNvPr>
          <p:cNvSpPr>
            <a:spLocks noGrp="1"/>
          </p:cNvSpPr>
          <p:nvPr>
            <p:ph type="sldNum" sz="quarter" idx="12"/>
          </p:nvPr>
        </p:nvSpPr>
        <p:spPr/>
        <p:txBody>
          <a:bodyPr/>
          <a:lstStyle/>
          <a:p>
            <a:fld id="{D9F085D5-EC86-4F6A-B501-C1359CB39116}" type="slidenum">
              <a:rPr lang="en-GB" smtClean="0"/>
              <a:t>21</a:t>
            </a:fld>
            <a:endParaRPr lang="en-GB"/>
          </a:p>
        </p:txBody>
      </p:sp>
      <p:pic>
        <p:nvPicPr>
          <p:cNvPr id="6" name="Content Placeholder 5">
            <a:extLst>
              <a:ext uri="{FF2B5EF4-FFF2-40B4-BE49-F238E27FC236}">
                <a16:creationId xmlns:a16="http://schemas.microsoft.com/office/drawing/2014/main" id="{9B5B9894-1DA8-04A8-41E0-B7181C1D12B1}"/>
              </a:ext>
            </a:extLst>
          </p:cNvPr>
          <p:cNvPicPr>
            <a:picLocks noGrp="1" noChangeAspect="1"/>
          </p:cNvPicPr>
          <p:nvPr>
            <p:ph idx="1"/>
          </p:nvPr>
        </p:nvPicPr>
        <p:blipFill>
          <a:blip r:embed="rId3"/>
          <a:stretch>
            <a:fillRect/>
          </a:stretch>
        </p:blipFill>
        <p:spPr>
          <a:xfrm>
            <a:off x="165100" y="1877074"/>
            <a:ext cx="11533634" cy="3931920"/>
          </a:xfrm>
          <a:prstGeom prst="rect">
            <a:avLst/>
          </a:prstGeom>
        </p:spPr>
      </p:pic>
    </p:spTree>
    <p:extLst>
      <p:ext uri="{BB962C8B-B14F-4D97-AF65-F5344CB8AC3E}">
        <p14:creationId xmlns:p14="http://schemas.microsoft.com/office/powerpoint/2010/main" val="1656461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36"/>
          <p:cNvSpPr txBox="1">
            <a:spLocks noGrp="1"/>
          </p:cNvSpPr>
          <p:nvPr>
            <p:ph type="title"/>
          </p:nvPr>
        </p:nvSpPr>
        <p:spPr>
          <a:xfrm>
            <a:off x="838200" y="0"/>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lt1"/>
              </a:buClr>
              <a:buSzPts val="4000"/>
              <a:buFont typeface="Calibri"/>
              <a:buNone/>
            </a:pPr>
            <a:r>
              <a:rPr lang="en-US" dirty="0">
                <a:solidFill>
                  <a:schemeClr val="lt1"/>
                </a:solidFill>
              </a:rPr>
              <a:t>Infl</a:t>
            </a:r>
            <a:r>
              <a:rPr lang="en-US" dirty="0"/>
              <a:t>ation during the Recovery (CPI)</a:t>
            </a:r>
            <a:endParaRPr dirty="0"/>
          </a:p>
        </p:txBody>
      </p:sp>
      <p:sp>
        <p:nvSpPr>
          <p:cNvPr id="252" name="Google Shape;252;p36"/>
          <p:cNvSpPr txBox="1">
            <a:spLocks noGrp="1"/>
          </p:cNvSpPr>
          <p:nvPr>
            <p:ph type="sldNum" idx="12"/>
          </p:nvPr>
        </p:nvSpPr>
        <p:spPr>
          <a:xfrm>
            <a:off x="9272751" y="6230226"/>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US"/>
              <a:t>22</a:t>
            </a:fld>
            <a:endParaRPr dirty="0"/>
          </a:p>
        </p:txBody>
      </p:sp>
      <p:pic>
        <p:nvPicPr>
          <p:cNvPr id="4" name="Picture 3">
            <a:extLst>
              <a:ext uri="{FF2B5EF4-FFF2-40B4-BE49-F238E27FC236}">
                <a16:creationId xmlns:a16="http://schemas.microsoft.com/office/drawing/2014/main" id="{0C8E3027-32CE-F73D-04EB-3309A9A250E9}"/>
              </a:ext>
            </a:extLst>
          </p:cNvPr>
          <p:cNvPicPr>
            <a:picLocks noChangeAspect="1"/>
          </p:cNvPicPr>
          <p:nvPr/>
        </p:nvPicPr>
        <p:blipFill>
          <a:blip r:embed="rId3"/>
          <a:stretch>
            <a:fillRect/>
          </a:stretch>
        </p:blipFill>
        <p:spPr>
          <a:xfrm>
            <a:off x="0" y="1803400"/>
            <a:ext cx="12192000" cy="4426826"/>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51FA18-9357-0477-EF8B-0E18E9300D19}"/>
              </a:ext>
            </a:extLst>
          </p:cNvPr>
          <p:cNvSpPr>
            <a:spLocks noGrp="1"/>
          </p:cNvSpPr>
          <p:nvPr>
            <p:ph type="title"/>
          </p:nvPr>
        </p:nvSpPr>
        <p:spPr/>
        <p:txBody>
          <a:bodyPr/>
          <a:lstStyle/>
          <a:p>
            <a:r>
              <a:rPr lang="en-US" dirty="0">
                <a:solidFill>
                  <a:schemeClr val="bg1"/>
                </a:solidFill>
              </a:rPr>
              <a:t>Fed</a:t>
            </a:r>
            <a:r>
              <a:rPr lang="en-US" dirty="0"/>
              <a:t>’s Measure (PCE)</a:t>
            </a:r>
          </a:p>
        </p:txBody>
      </p:sp>
      <p:sp>
        <p:nvSpPr>
          <p:cNvPr id="4" name="Slide Number Placeholder 3">
            <a:extLst>
              <a:ext uri="{FF2B5EF4-FFF2-40B4-BE49-F238E27FC236}">
                <a16:creationId xmlns:a16="http://schemas.microsoft.com/office/drawing/2014/main" id="{0BF16646-1D1B-1231-90AF-9C1E2DA873EE}"/>
              </a:ext>
            </a:extLst>
          </p:cNvPr>
          <p:cNvSpPr>
            <a:spLocks noGrp="1"/>
          </p:cNvSpPr>
          <p:nvPr>
            <p:ph type="sldNum" sz="quarter" idx="12"/>
          </p:nvPr>
        </p:nvSpPr>
        <p:spPr/>
        <p:txBody>
          <a:bodyPr/>
          <a:lstStyle/>
          <a:p>
            <a:fld id="{D9F085D5-EC86-4F6A-B501-C1359CB39116}" type="slidenum">
              <a:rPr lang="en-GB" smtClean="0"/>
              <a:t>23</a:t>
            </a:fld>
            <a:endParaRPr lang="en-GB"/>
          </a:p>
        </p:txBody>
      </p:sp>
      <p:pic>
        <p:nvPicPr>
          <p:cNvPr id="10" name="Content Placeholder 9">
            <a:extLst>
              <a:ext uri="{FF2B5EF4-FFF2-40B4-BE49-F238E27FC236}">
                <a16:creationId xmlns:a16="http://schemas.microsoft.com/office/drawing/2014/main" id="{2C9CE088-D1D6-8059-8507-8941B1070C9C}"/>
              </a:ext>
            </a:extLst>
          </p:cNvPr>
          <p:cNvPicPr>
            <a:picLocks noGrp="1" noChangeAspect="1"/>
          </p:cNvPicPr>
          <p:nvPr>
            <p:ph idx="1"/>
          </p:nvPr>
        </p:nvPicPr>
        <p:blipFill>
          <a:blip r:embed="rId2"/>
          <a:stretch>
            <a:fillRect/>
          </a:stretch>
        </p:blipFill>
        <p:spPr>
          <a:xfrm>
            <a:off x="335227" y="1325563"/>
            <a:ext cx="11680724" cy="4774468"/>
          </a:xfrm>
          <a:prstGeom prst="rect">
            <a:avLst/>
          </a:prstGeom>
        </p:spPr>
      </p:pic>
      <p:sp>
        <p:nvSpPr>
          <p:cNvPr id="3" name="TextBox 2">
            <a:extLst>
              <a:ext uri="{FF2B5EF4-FFF2-40B4-BE49-F238E27FC236}">
                <a16:creationId xmlns:a16="http://schemas.microsoft.com/office/drawing/2014/main" id="{BE929EC9-C300-CB32-2B0C-C6D74E5425BD}"/>
              </a:ext>
            </a:extLst>
          </p:cNvPr>
          <p:cNvSpPr txBox="1"/>
          <p:nvPr/>
        </p:nvSpPr>
        <p:spPr>
          <a:xfrm>
            <a:off x="4794503" y="4085496"/>
            <a:ext cx="4188278" cy="461665"/>
          </a:xfrm>
          <a:prstGeom prst="rect">
            <a:avLst/>
          </a:prstGeom>
          <a:noFill/>
        </p:spPr>
        <p:txBody>
          <a:bodyPr wrap="square" rtlCol="0">
            <a:spAutoFit/>
          </a:bodyPr>
          <a:lstStyle/>
          <a:p>
            <a:r>
              <a:rPr lang="en-US" sz="2400" dirty="0"/>
              <a:t>Fed Doesn’t React until 3/2022</a:t>
            </a:r>
          </a:p>
        </p:txBody>
      </p:sp>
      <p:sp>
        <p:nvSpPr>
          <p:cNvPr id="5" name="TextBox 4">
            <a:extLst>
              <a:ext uri="{FF2B5EF4-FFF2-40B4-BE49-F238E27FC236}">
                <a16:creationId xmlns:a16="http://schemas.microsoft.com/office/drawing/2014/main" id="{75F330F2-F97E-8663-D129-2A3357EC1EA8}"/>
              </a:ext>
            </a:extLst>
          </p:cNvPr>
          <p:cNvSpPr txBox="1"/>
          <p:nvPr/>
        </p:nvSpPr>
        <p:spPr>
          <a:xfrm>
            <a:off x="1358751" y="3001104"/>
            <a:ext cx="4188278" cy="461665"/>
          </a:xfrm>
          <a:prstGeom prst="rect">
            <a:avLst/>
          </a:prstGeom>
          <a:noFill/>
        </p:spPr>
        <p:txBody>
          <a:bodyPr wrap="square" rtlCol="0">
            <a:spAutoFit/>
          </a:bodyPr>
          <a:lstStyle/>
          <a:p>
            <a:r>
              <a:rPr lang="en-US" sz="2400" dirty="0"/>
              <a:t>Inflation Accelerates 3/2021</a:t>
            </a:r>
          </a:p>
        </p:txBody>
      </p:sp>
      <p:sp>
        <p:nvSpPr>
          <p:cNvPr id="6" name="TextBox 5">
            <a:extLst>
              <a:ext uri="{FF2B5EF4-FFF2-40B4-BE49-F238E27FC236}">
                <a16:creationId xmlns:a16="http://schemas.microsoft.com/office/drawing/2014/main" id="{591D1D53-37A1-F98D-CE22-979E42FAC566}"/>
              </a:ext>
            </a:extLst>
          </p:cNvPr>
          <p:cNvSpPr txBox="1"/>
          <p:nvPr/>
        </p:nvSpPr>
        <p:spPr>
          <a:xfrm>
            <a:off x="6422442" y="4446523"/>
            <a:ext cx="5845307" cy="461665"/>
          </a:xfrm>
          <a:prstGeom prst="rect">
            <a:avLst/>
          </a:prstGeom>
          <a:noFill/>
        </p:spPr>
        <p:txBody>
          <a:bodyPr wrap="square" rtlCol="0">
            <a:spAutoFit/>
          </a:bodyPr>
          <a:lstStyle/>
          <a:p>
            <a:r>
              <a:rPr lang="en-US" sz="2400" dirty="0"/>
              <a:t>Progress towards the 2 % slows Spring 2024</a:t>
            </a:r>
          </a:p>
        </p:txBody>
      </p:sp>
      <p:sp>
        <p:nvSpPr>
          <p:cNvPr id="7" name="Oval 6">
            <a:extLst>
              <a:ext uri="{FF2B5EF4-FFF2-40B4-BE49-F238E27FC236}">
                <a16:creationId xmlns:a16="http://schemas.microsoft.com/office/drawing/2014/main" id="{D3D13AE2-0744-1126-AA34-60D972382DEA}"/>
              </a:ext>
            </a:extLst>
          </p:cNvPr>
          <p:cNvSpPr/>
          <p:nvPr/>
        </p:nvSpPr>
        <p:spPr>
          <a:xfrm>
            <a:off x="11353800" y="3462769"/>
            <a:ext cx="502973" cy="853559"/>
          </a:xfrm>
          <a:prstGeom prst="ellipse">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4842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453B5-1EF9-86FF-AAF5-0886F298081F}"/>
              </a:ext>
            </a:extLst>
          </p:cNvPr>
          <p:cNvSpPr>
            <a:spLocks noGrp="1"/>
          </p:cNvSpPr>
          <p:nvPr>
            <p:ph type="title"/>
          </p:nvPr>
        </p:nvSpPr>
        <p:spPr/>
        <p:txBody>
          <a:bodyPr/>
          <a:lstStyle/>
          <a:p>
            <a:r>
              <a:rPr lang="en-US" dirty="0">
                <a:solidFill>
                  <a:schemeClr val="bg1"/>
                </a:solidFill>
              </a:rPr>
              <a:t>CPI</a:t>
            </a:r>
            <a:r>
              <a:rPr lang="en-US" dirty="0"/>
              <a:t> vs. PCE:  Differences</a:t>
            </a:r>
          </a:p>
        </p:txBody>
      </p:sp>
      <p:sp>
        <p:nvSpPr>
          <p:cNvPr id="4" name="Slide Number Placeholder 3">
            <a:extLst>
              <a:ext uri="{FF2B5EF4-FFF2-40B4-BE49-F238E27FC236}">
                <a16:creationId xmlns:a16="http://schemas.microsoft.com/office/drawing/2014/main" id="{5E2D577C-6A6C-F9B1-4AE0-DFB13D42E1CD}"/>
              </a:ext>
            </a:extLst>
          </p:cNvPr>
          <p:cNvSpPr>
            <a:spLocks noGrp="1"/>
          </p:cNvSpPr>
          <p:nvPr>
            <p:ph type="sldNum" sz="quarter" idx="12"/>
          </p:nvPr>
        </p:nvSpPr>
        <p:spPr/>
        <p:txBody>
          <a:bodyPr/>
          <a:lstStyle/>
          <a:p>
            <a:fld id="{D9F085D5-EC86-4F6A-B501-C1359CB39116}" type="slidenum">
              <a:rPr lang="en-GB" smtClean="0"/>
              <a:t>24</a:t>
            </a:fld>
            <a:endParaRPr lang="en-GB"/>
          </a:p>
        </p:txBody>
      </p:sp>
      <p:sp>
        <p:nvSpPr>
          <p:cNvPr id="8" name="TextBox 7">
            <a:extLst>
              <a:ext uri="{FF2B5EF4-FFF2-40B4-BE49-F238E27FC236}">
                <a16:creationId xmlns:a16="http://schemas.microsoft.com/office/drawing/2014/main" id="{92CB1EF5-DF00-37B3-ADFD-342F1DDDA0AE}"/>
              </a:ext>
            </a:extLst>
          </p:cNvPr>
          <p:cNvSpPr txBox="1"/>
          <p:nvPr/>
        </p:nvSpPr>
        <p:spPr>
          <a:xfrm>
            <a:off x="5990157" y="6466767"/>
            <a:ext cx="6565187" cy="307777"/>
          </a:xfrm>
          <a:prstGeom prst="rect">
            <a:avLst/>
          </a:prstGeom>
          <a:noFill/>
        </p:spPr>
        <p:txBody>
          <a:bodyPr wrap="square" rtlCol="0">
            <a:spAutoFit/>
          </a:bodyPr>
          <a:lstStyle/>
          <a:p>
            <a:r>
              <a:rPr lang="en-US" sz="1400" dirty="0"/>
              <a:t>https://www.brookings.edu/articles/how-does-the-government-measure-inflation/</a:t>
            </a:r>
          </a:p>
        </p:txBody>
      </p:sp>
      <p:sp>
        <p:nvSpPr>
          <p:cNvPr id="9" name="TextBox 8">
            <a:extLst>
              <a:ext uri="{FF2B5EF4-FFF2-40B4-BE49-F238E27FC236}">
                <a16:creationId xmlns:a16="http://schemas.microsoft.com/office/drawing/2014/main" id="{F65148E1-BE91-AD3C-F81D-0B26E02D57C7}"/>
              </a:ext>
            </a:extLst>
          </p:cNvPr>
          <p:cNvSpPr txBox="1"/>
          <p:nvPr/>
        </p:nvSpPr>
        <p:spPr>
          <a:xfrm>
            <a:off x="123371" y="1325563"/>
            <a:ext cx="3490686" cy="4031873"/>
          </a:xfrm>
          <a:prstGeom prst="rect">
            <a:avLst/>
          </a:prstGeom>
          <a:noFill/>
        </p:spPr>
        <p:txBody>
          <a:bodyPr wrap="square" rtlCol="0">
            <a:spAutoFit/>
          </a:bodyPr>
          <a:lstStyle/>
          <a:p>
            <a:r>
              <a:rPr lang="en-US" sz="3200" dirty="0"/>
              <a:t>CPI tends typically to be 0.3 pct point higher </a:t>
            </a:r>
          </a:p>
          <a:p>
            <a:r>
              <a:rPr lang="en-US" sz="3200" dirty="0"/>
              <a:t>April: 	</a:t>
            </a:r>
          </a:p>
          <a:p>
            <a:r>
              <a:rPr lang="en-US" sz="3200" dirty="0"/>
              <a:t>CPI, 3.8% </a:t>
            </a:r>
          </a:p>
          <a:p>
            <a:r>
              <a:rPr lang="en-US" sz="3200" dirty="0"/>
              <a:t>PCE, 3.8%</a:t>
            </a:r>
          </a:p>
          <a:p>
            <a:r>
              <a:rPr lang="en-US" sz="3200" dirty="0"/>
              <a:t>Core CPI, 2.7% </a:t>
            </a:r>
          </a:p>
          <a:p>
            <a:r>
              <a:rPr lang="en-US" sz="3200" dirty="0"/>
              <a:t>Core PCE, 3.3%.</a:t>
            </a:r>
          </a:p>
        </p:txBody>
      </p:sp>
      <p:pic>
        <p:nvPicPr>
          <p:cNvPr id="6" name="Content Placeholder 5" descr="How does the PCE weigh items compared to the CPI">
            <a:extLst>
              <a:ext uri="{FF2B5EF4-FFF2-40B4-BE49-F238E27FC236}">
                <a16:creationId xmlns:a16="http://schemas.microsoft.com/office/drawing/2014/main" id="{6363DF10-5EC8-4389-A3A0-2CDDE28E8E90}"/>
              </a:ext>
            </a:extLst>
          </p:cNvPr>
          <p:cNvPicPr>
            <a:picLocks noGrp="1" noChangeAspect="1"/>
          </p:cNvPicPr>
          <p:nvPr>
            <p:ph idx="1"/>
          </p:nvPr>
        </p:nvPicPr>
        <p:blipFill>
          <a:blip r:embed="rId2"/>
          <a:stretch>
            <a:fillRect/>
          </a:stretch>
        </p:blipFill>
        <p:spPr>
          <a:xfrm>
            <a:off x="3089268" y="2558140"/>
            <a:ext cx="8979361" cy="3854648"/>
          </a:xfrm>
          <a:prstGeom prst="rect">
            <a:avLst/>
          </a:prstGeom>
        </p:spPr>
      </p:pic>
    </p:spTree>
    <p:extLst>
      <p:ext uri="{BB962C8B-B14F-4D97-AF65-F5344CB8AC3E}">
        <p14:creationId xmlns:p14="http://schemas.microsoft.com/office/powerpoint/2010/main" val="13469325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4FFD4-2DF4-C082-AD27-FB800854E0ED}"/>
              </a:ext>
            </a:extLst>
          </p:cNvPr>
          <p:cNvSpPr>
            <a:spLocks noGrp="1"/>
          </p:cNvSpPr>
          <p:nvPr>
            <p:ph type="title"/>
          </p:nvPr>
        </p:nvSpPr>
        <p:spPr>
          <a:xfrm>
            <a:off x="750593" y="0"/>
            <a:ext cx="10515600" cy="1325563"/>
          </a:xfrm>
        </p:spPr>
        <p:txBody>
          <a:bodyPr/>
          <a:lstStyle/>
          <a:p>
            <a:r>
              <a:rPr lang="en-US" dirty="0">
                <a:solidFill>
                  <a:schemeClr val="bg1"/>
                </a:solidFill>
              </a:rPr>
              <a:t>“Aff</a:t>
            </a:r>
            <a:r>
              <a:rPr lang="en-US" dirty="0"/>
              <a:t>ordability”</a:t>
            </a:r>
          </a:p>
        </p:txBody>
      </p:sp>
      <p:sp>
        <p:nvSpPr>
          <p:cNvPr id="4" name="Slide Number Placeholder 3">
            <a:extLst>
              <a:ext uri="{FF2B5EF4-FFF2-40B4-BE49-F238E27FC236}">
                <a16:creationId xmlns:a16="http://schemas.microsoft.com/office/drawing/2014/main" id="{38946229-D5A1-B446-31B6-F2822B8FEC16}"/>
              </a:ext>
            </a:extLst>
          </p:cNvPr>
          <p:cNvSpPr>
            <a:spLocks noGrp="1"/>
          </p:cNvSpPr>
          <p:nvPr>
            <p:ph type="sldNum" sz="quarter" idx="12"/>
          </p:nvPr>
        </p:nvSpPr>
        <p:spPr/>
        <p:txBody>
          <a:bodyPr/>
          <a:lstStyle/>
          <a:p>
            <a:fld id="{D9F085D5-EC86-4F6A-B501-C1359CB39116}" type="slidenum">
              <a:rPr lang="en-GB" smtClean="0"/>
              <a:t>25</a:t>
            </a:fld>
            <a:endParaRPr lang="en-GB"/>
          </a:p>
        </p:txBody>
      </p:sp>
      <p:graphicFrame>
        <p:nvGraphicFramePr>
          <p:cNvPr id="7" name="Content Placeholder 6">
            <a:extLst>
              <a:ext uri="{FF2B5EF4-FFF2-40B4-BE49-F238E27FC236}">
                <a16:creationId xmlns:a16="http://schemas.microsoft.com/office/drawing/2014/main" id="{5DC7F69D-24EC-F1D0-06D6-D10F3DA6C81C}"/>
              </a:ext>
            </a:extLst>
          </p:cNvPr>
          <p:cNvGraphicFramePr>
            <a:graphicFrameLocks noGrp="1"/>
          </p:cNvGraphicFramePr>
          <p:nvPr>
            <p:ph idx="1"/>
            <p:extLst>
              <p:ext uri="{D42A27DB-BD31-4B8C-83A1-F6EECF244321}">
                <p14:modId xmlns:p14="http://schemas.microsoft.com/office/powerpoint/2010/main" val="14757528"/>
              </p:ext>
            </p:extLst>
          </p:nvPr>
        </p:nvGraphicFramePr>
        <p:xfrm>
          <a:off x="838200" y="1168400"/>
          <a:ext cx="10515600" cy="491913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0641916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0DF7B-BC1F-1BEB-0BB5-7CA3FB242908}"/>
              </a:ext>
            </a:extLst>
          </p:cNvPr>
          <p:cNvSpPr>
            <a:spLocks noGrp="1"/>
          </p:cNvSpPr>
          <p:nvPr>
            <p:ph type="title"/>
          </p:nvPr>
        </p:nvSpPr>
        <p:spPr/>
        <p:txBody>
          <a:bodyPr/>
          <a:lstStyle/>
          <a:p>
            <a:r>
              <a:rPr lang="en-US" dirty="0">
                <a:solidFill>
                  <a:schemeClr val="bg1"/>
                </a:solidFill>
              </a:rPr>
              <a:t>The </a:t>
            </a:r>
            <a:r>
              <a:rPr lang="en-US" dirty="0">
                <a:solidFill>
                  <a:schemeClr val="accent5">
                    <a:lumMod val="50000"/>
                  </a:schemeClr>
                </a:solidFill>
              </a:rPr>
              <a:t>State of the Economy &amp; the Future</a:t>
            </a:r>
          </a:p>
        </p:txBody>
      </p:sp>
      <p:sp>
        <p:nvSpPr>
          <p:cNvPr id="3" name="Content Placeholder 2">
            <a:extLst>
              <a:ext uri="{FF2B5EF4-FFF2-40B4-BE49-F238E27FC236}">
                <a16:creationId xmlns:a16="http://schemas.microsoft.com/office/drawing/2014/main" id="{0A854723-8240-3A30-2CE7-BDA5D5E71C4E}"/>
              </a:ext>
            </a:extLst>
          </p:cNvPr>
          <p:cNvSpPr>
            <a:spLocks noGrp="1"/>
          </p:cNvSpPr>
          <p:nvPr>
            <p:ph idx="1"/>
          </p:nvPr>
        </p:nvSpPr>
        <p:spPr/>
        <p:txBody>
          <a:bodyPr>
            <a:normAutofit/>
          </a:bodyPr>
          <a:lstStyle/>
          <a:p>
            <a:r>
              <a:rPr lang="en-US" dirty="0"/>
              <a:t>The key indicators for judging the macro economy are still good</a:t>
            </a:r>
          </a:p>
          <a:p>
            <a:pPr lvl="1"/>
            <a:r>
              <a:rPr lang="en-US" dirty="0"/>
              <a:t>Output and unemployment are close to their “full employment” levels, although the labor market data may be getting worse</a:t>
            </a:r>
          </a:p>
          <a:p>
            <a:pPr lvl="1"/>
            <a:r>
              <a:rPr lang="en-US" dirty="0"/>
              <a:t>Inflation is still a bit elevated, but some of this is due to “price shock.”</a:t>
            </a:r>
          </a:p>
          <a:p>
            <a:r>
              <a:rPr lang="en-US" dirty="0"/>
              <a:t>Concerns</a:t>
            </a:r>
          </a:p>
          <a:p>
            <a:pPr marL="914400" lvl="1" indent="-457200">
              <a:buFont typeface="+mj-lt"/>
              <a:buAutoNum type="arabicPeriod"/>
            </a:pPr>
            <a:r>
              <a:rPr lang="en-US" dirty="0"/>
              <a:t>Growth in demand could be weakening.</a:t>
            </a:r>
          </a:p>
          <a:p>
            <a:pPr marL="914400" lvl="1" indent="-457200">
              <a:buFont typeface="+mj-lt"/>
              <a:buAutoNum type="arabicPeriod"/>
            </a:pPr>
            <a:r>
              <a:rPr lang="en-US" dirty="0"/>
              <a:t>Price shocks may get worse.</a:t>
            </a:r>
          </a:p>
          <a:p>
            <a:r>
              <a:rPr lang="en-US" dirty="0"/>
              <a:t>Biggest Uncertainty:  the Future of the Fed &amp; Monetary Policy</a:t>
            </a:r>
          </a:p>
          <a:p>
            <a:endParaRPr lang="en-US" dirty="0"/>
          </a:p>
        </p:txBody>
      </p:sp>
      <p:sp>
        <p:nvSpPr>
          <p:cNvPr id="4" name="Slide Number Placeholder 3">
            <a:extLst>
              <a:ext uri="{FF2B5EF4-FFF2-40B4-BE49-F238E27FC236}">
                <a16:creationId xmlns:a16="http://schemas.microsoft.com/office/drawing/2014/main" id="{ACF59B1C-CDB6-F9FC-5F35-75BA2042DF96}"/>
              </a:ext>
            </a:extLst>
          </p:cNvPr>
          <p:cNvSpPr>
            <a:spLocks noGrp="1"/>
          </p:cNvSpPr>
          <p:nvPr>
            <p:ph type="sldNum" sz="quarter" idx="12"/>
          </p:nvPr>
        </p:nvSpPr>
        <p:spPr/>
        <p:txBody>
          <a:bodyPr/>
          <a:lstStyle/>
          <a:p>
            <a:fld id="{D9F085D5-EC86-4F6A-B501-C1359CB39116}" type="slidenum">
              <a:rPr lang="en-GB" smtClean="0"/>
              <a:t>26</a:t>
            </a:fld>
            <a:endParaRPr lang="en-GB"/>
          </a:p>
        </p:txBody>
      </p:sp>
    </p:spTree>
    <p:extLst>
      <p:ext uri="{BB962C8B-B14F-4D97-AF65-F5344CB8AC3E}">
        <p14:creationId xmlns:p14="http://schemas.microsoft.com/office/powerpoint/2010/main" val="3383133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9E905-FDBB-AAD7-BB7D-355D5D2EB3DD}"/>
              </a:ext>
            </a:extLst>
          </p:cNvPr>
          <p:cNvSpPr>
            <a:spLocks noGrp="1"/>
          </p:cNvSpPr>
          <p:nvPr>
            <p:ph type="title"/>
          </p:nvPr>
        </p:nvSpPr>
        <p:spPr/>
        <p:txBody>
          <a:bodyPr/>
          <a:lstStyle/>
          <a:p>
            <a:r>
              <a:rPr lang="en-US" dirty="0">
                <a:solidFill>
                  <a:schemeClr val="bg1"/>
                </a:solidFill>
              </a:rPr>
              <a:t>1.K</a:t>
            </a:r>
            <a:r>
              <a:rPr lang="en-US" dirty="0">
                <a:solidFill>
                  <a:schemeClr val="accent5">
                    <a:lumMod val="50000"/>
                  </a:schemeClr>
                </a:solidFill>
              </a:rPr>
              <a:t>-S</a:t>
            </a:r>
            <a:r>
              <a:rPr lang="en-US" dirty="0"/>
              <a:t>haped Economy</a:t>
            </a:r>
          </a:p>
        </p:txBody>
      </p:sp>
      <p:sp>
        <p:nvSpPr>
          <p:cNvPr id="4" name="Slide Number Placeholder 3">
            <a:extLst>
              <a:ext uri="{FF2B5EF4-FFF2-40B4-BE49-F238E27FC236}">
                <a16:creationId xmlns:a16="http://schemas.microsoft.com/office/drawing/2014/main" id="{8D71F3C8-5FD1-EE9C-D0E3-820B1A80CBC5}"/>
              </a:ext>
            </a:extLst>
          </p:cNvPr>
          <p:cNvSpPr>
            <a:spLocks noGrp="1"/>
          </p:cNvSpPr>
          <p:nvPr>
            <p:ph type="sldNum" sz="quarter" idx="12"/>
          </p:nvPr>
        </p:nvSpPr>
        <p:spPr/>
        <p:txBody>
          <a:bodyPr/>
          <a:lstStyle/>
          <a:p>
            <a:fld id="{D9F085D5-EC86-4F6A-B501-C1359CB39116}" type="slidenum">
              <a:rPr lang="en-GB" smtClean="0"/>
              <a:t>27</a:t>
            </a:fld>
            <a:endParaRPr lang="en-GB"/>
          </a:p>
        </p:txBody>
      </p:sp>
      <p:graphicFrame>
        <p:nvGraphicFramePr>
          <p:cNvPr id="5" name="Content Placeholder 4">
            <a:extLst>
              <a:ext uri="{FF2B5EF4-FFF2-40B4-BE49-F238E27FC236}">
                <a16:creationId xmlns:a16="http://schemas.microsoft.com/office/drawing/2014/main" id="{341C3CC7-C11E-2D65-925F-A4E302B3A6E0}"/>
              </a:ext>
            </a:extLst>
          </p:cNvPr>
          <p:cNvGraphicFramePr>
            <a:graphicFrameLocks noGrp="1"/>
          </p:cNvGraphicFramePr>
          <p:nvPr>
            <p:ph idx="1"/>
            <p:extLst>
              <p:ext uri="{D42A27DB-BD31-4B8C-83A1-F6EECF244321}">
                <p14:modId xmlns:p14="http://schemas.microsoft.com/office/powerpoint/2010/main" val="3811411242"/>
              </p:ext>
            </p:extLst>
          </p:nvPr>
        </p:nvGraphicFramePr>
        <p:xfrm>
          <a:off x="838199" y="1325563"/>
          <a:ext cx="10975357" cy="514274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6160382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06133-7460-E47D-6C8F-60658503E524}"/>
              </a:ext>
            </a:extLst>
          </p:cNvPr>
          <p:cNvSpPr>
            <a:spLocks noGrp="1"/>
          </p:cNvSpPr>
          <p:nvPr>
            <p:ph type="title"/>
          </p:nvPr>
        </p:nvSpPr>
        <p:spPr/>
        <p:txBody>
          <a:bodyPr/>
          <a:lstStyle/>
          <a:p>
            <a:r>
              <a:rPr lang="en-US" dirty="0">
                <a:solidFill>
                  <a:schemeClr val="bg1"/>
                </a:solidFill>
              </a:rPr>
              <a:t>1.</a:t>
            </a:r>
            <a:r>
              <a:rPr lang="en-US" dirty="0">
                <a:solidFill>
                  <a:schemeClr val="accent5">
                    <a:lumMod val="50000"/>
                  </a:schemeClr>
                </a:solidFill>
              </a:rPr>
              <a:t>More</a:t>
            </a:r>
            <a:r>
              <a:rPr lang="en-US" dirty="0"/>
              <a:t> Detail on the K-Shaped Economy</a:t>
            </a:r>
          </a:p>
        </p:txBody>
      </p:sp>
      <p:sp>
        <p:nvSpPr>
          <p:cNvPr id="4" name="Slide Number Placeholder 3">
            <a:extLst>
              <a:ext uri="{FF2B5EF4-FFF2-40B4-BE49-F238E27FC236}">
                <a16:creationId xmlns:a16="http://schemas.microsoft.com/office/drawing/2014/main" id="{C35B5B32-1BCA-2F42-396B-A32099F876A3}"/>
              </a:ext>
            </a:extLst>
          </p:cNvPr>
          <p:cNvSpPr>
            <a:spLocks noGrp="1"/>
          </p:cNvSpPr>
          <p:nvPr>
            <p:ph type="sldNum" sz="quarter" idx="12"/>
          </p:nvPr>
        </p:nvSpPr>
        <p:spPr/>
        <p:txBody>
          <a:bodyPr/>
          <a:lstStyle/>
          <a:p>
            <a:fld id="{D9F085D5-EC86-4F6A-B501-C1359CB39116}" type="slidenum">
              <a:rPr lang="en-GB" smtClean="0"/>
              <a:t>28</a:t>
            </a:fld>
            <a:endParaRPr lang="en-GB"/>
          </a:p>
        </p:txBody>
      </p:sp>
      <p:sp>
        <p:nvSpPr>
          <p:cNvPr id="15" name="TextBox 14">
            <a:extLst>
              <a:ext uri="{FF2B5EF4-FFF2-40B4-BE49-F238E27FC236}">
                <a16:creationId xmlns:a16="http://schemas.microsoft.com/office/drawing/2014/main" id="{46F89E40-21CD-5C73-EF97-2C274B3063CB}"/>
              </a:ext>
            </a:extLst>
          </p:cNvPr>
          <p:cNvSpPr txBox="1"/>
          <p:nvPr/>
        </p:nvSpPr>
        <p:spPr>
          <a:xfrm>
            <a:off x="4784236" y="6084549"/>
            <a:ext cx="6097022" cy="307777"/>
          </a:xfrm>
          <a:prstGeom prst="rect">
            <a:avLst/>
          </a:prstGeom>
          <a:noFill/>
        </p:spPr>
        <p:txBody>
          <a:bodyPr wrap="square">
            <a:spAutoFit/>
          </a:bodyPr>
          <a:lstStyle/>
          <a:p>
            <a:r>
              <a:rPr lang="en-US" sz="1400" dirty="0"/>
              <a:t>Source: @SteveRattner</a:t>
            </a:r>
          </a:p>
        </p:txBody>
      </p:sp>
      <p:pic>
        <p:nvPicPr>
          <p:cNvPr id="6" name="Content Placeholder 5">
            <a:extLst>
              <a:ext uri="{FF2B5EF4-FFF2-40B4-BE49-F238E27FC236}">
                <a16:creationId xmlns:a16="http://schemas.microsoft.com/office/drawing/2014/main" id="{EA6CE6E0-3189-ECA9-7FFC-B2742EFAEA65}"/>
              </a:ext>
            </a:extLst>
          </p:cNvPr>
          <p:cNvPicPr>
            <a:picLocks noGrp="1" noChangeAspect="1"/>
          </p:cNvPicPr>
          <p:nvPr>
            <p:ph idx="1"/>
          </p:nvPr>
        </p:nvPicPr>
        <p:blipFill>
          <a:blip r:embed="rId2"/>
          <a:stretch>
            <a:fillRect/>
          </a:stretch>
        </p:blipFill>
        <p:spPr>
          <a:xfrm>
            <a:off x="2308247" y="1253332"/>
            <a:ext cx="7202812" cy="4572000"/>
          </a:xfrm>
          <a:prstGeom prst="rect">
            <a:avLst/>
          </a:prstGeom>
        </p:spPr>
      </p:pic>
    </p:spTree>
    <p:extLst>
      <p:ext uri="{BB962C8B-B14F-4D97-AF65-F5344CB8AC3E}">
        <p14:creationId xmlns:p14="http://schemas.microsoft.com/office/powerpoint/2010/main" val="38312070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1583C-6F9A-D73C-73D5-01466E2F6508}"/>
              </a:ext>
            </a:extLst>
          </p:cNvPr>
          <p:cNvSpPr>
            <a:spLocks noGrp="1"/>
          </p:cNvSpPr>
          <p:nvPr>
            <p:ph type="title"/>
          </p:nvPr>
        </p:nvSpPr>
        <p:spPr/>
        <p:txBody>
          <a:bodyPr/>
          <a:lstStyle/>
          <a:p>
            <a:r>
              <a:rPr lang="en-US" dirty="0">
                <a:solidFill>
                  <a:schemeClr val="bg1"/>
                </a:solidFill>
              </a:rPr>
              <a:t>1. </a:t>
            </a:r>
            <a:r>
              <a:rPr lang="en-US" dirty="0">
                <a:solidFill>
                  <a:schemeClr val="accent5">
                    <a:lumMod val="50000"/>
                  </a:schemeClr>
                </a:solidFill>
              </a:rPr>
              <a:t>Wh</a:t>
            </a:r>
            <a:r>
              <a:rPr lang="en-US" dirty="0"/>
              <a:t>at About AI Investment?</a:t>
            </a:r>
          </a:p>
        </p:txBody>
      </p:sp>
      <p:sp>
        <p:nvSpPr>
          <p:cNvPr id="4" name="Slide Number Placeholder 3">
            <a:extLst>
              <a:ext uri="{FF2B5EF4-FFF2-40B4-BE49-F238E27FC236}">
                <a16:creationId xmlns:a16="http://schemas.microsoft.com/office/drawing/2014/main" id="{690E435A-2EBB-3428-5500-8974486C3378}"/>
              </a:ext>
            </a:extLst>
          </p:cNvPr>
          <p:cNvSpPr>
            <a:spLocks noGrp="1"/>
          </p:cNvSpPr>
          <p:nvPr>
            <p:ph type="sldNum" sz="quarter" idx="12"/>
          </p:nvPr>
        </p:nvSpPr>
        <p:spPr/>
        <p:txBody>
          <a:bodyPr/>
          <a:lstStyle/>
          <a:p>
            <a:fld id="{D9F085D5-EC86-4F6A-B501-C1359CB39116}" type="slidenum">
              <a:rPr lang="en-GB" smtClean="0"/>
              <a:t>29</a:t>
            </a:fld>
            <a:endParaRPr lang="en-GB"/>
          </a:p>
        </p:txBody>
      </p:sp>
      <p:pic>
        <p:nvPicPr>
          <p:cNvPr id="10" name="Content Placeholder 9">
            <a:extLst>
              <a:ext uri="{FF2B5EF4-FFF2-40B4-BE49-F238E27FC236}">
                <a16:creationId xmlns:a16="http://schemas.microsoft.com/office/drawing/2014/main" id="{91229E8C-E4AA-C65A-5C40-F61F2075B210}"/>
              </a:ext>
            </a:extLst>
          </p:cNvPr>
          <p:cNvPicPr>
            <a:picLocks noGrp="1" noChangeAspect="1"/>
          </p:cNvPicPr>
          <p:nvPr>
            <p:ph idx="1"/>
          </p:nvPr>
        </p:nvPicPr>
        <p:blipFill>
          <a:blip r:embed="rId2"/>
          <a:stretch>
            <a:fillRect/>
          </a:stretch>
        </p:blipFill>
        <p:spPr>
          <a:xfrm>
            <a:off x="770421" y="1585924"/>
            <a:ext cx="5215651" cy="4572000"/>
          </a:xfrm>
          <a:prstGeom prst="rect">
            <a:avLst/>
          </a:prstGeom>
        </p:spPr>
      </p:pic>
      <p:sp>
        <p:nvSpPr>
          <p:cNvPr id="12" name="TextBox 11">
            <a:extLst>
              <a:ext uri="{FF2B5EF4-FFF2-40B4-BE49-F238E27FC236}">
                <a16:creationId xmlns:a16="http://schemas.microsoft.com/office/drawing/2014/main" id="{FB1969B6-6545-069B-5585-D775CF9F47B0}"/>
              </a:ext>
            </a:extLst>
          </p:cNvPr>
          <p:cNvSpPr txBox="1"/>
          <p:nvPr/>
        </p:nvSpPr>
        <p:spPr>
          <a:xfrm>
            <a:off x="3175729" y="6089622"/>
            <a:ext cx="6097022" cy="646331"/>
          </a:xfrm>
          <a:prstGeom prst="rect">
            <a:avLst/>
          </a:prstGeom>
          <a:noFill/>
        </p:spPr>
        <p:txBody>
          <a:bodyPr wrap="square">
            <a:spAutoFit/>
          </a:bodyPr>
          <a:lstStyle/>
          <a:p>
            <a:r>
              <a:rPr lang="en-US" dirty="0"/>
              <a:t>https://www.goldmansachs.com/insights/articles/tracking-trillions-the-assumptions-shaping-scale-of-the-ai-build-out</a:t>
            </a:r>
          </a:p>
        </p:txBody>
      </p:sp>
      <p:pic>
        <p:nvPicPr>
          <p:cNvPr id="14" name="Picture 13">
            <a:extLst>
              <a:ext uri="{FF2B5EF4-FFF2-40B4-BE49-F238E27FC236}">
                <a16:creationId xmlns:a16="http://schemas.microsoft.com/office/drawing/2014/main" id="{1B43110D-4245-BBC3-EDA0-D253612E3838}"/>
              </a:ext>
            </a:extLst>
          </p:cNvPr>
          <p:cNvPicPr>
            <a:picLocks noChangeAspect="1"/>
          </p:cNvPicPr>
          <p:nvPr/>
        </p:nvPicPr>
        <p:blipFill>
          <a:blip r:embed="rId3"/>
          <a:stretch>
            <a:fillRect/>
          </a:stretch>
        </p:blipFill>
        <p:spPr>
          <a:xfrm>
            <a:off x="6488282" y="1351291"/>
            <a:ext cx="4933297" cy="4572000"/>
          </a:xfrm>
          <a:prstGeom prst="rect">
            <a:avLst/>
          </a:prstGeom>
        </p:spPr>
      </p:pic>
    </p:spTree>
    <p:extLst>
      <p:ext uri="{BB962C8B-B14F-4D97-AF65-F5344CB8AC3E}">
        <p14:creationId xmlns:p14="http://schemas.microsoft.com/office/powerpoint/2010/main" val="2209919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408C6-1AF5-091E-0BEC-23DA7B35FF51}"/>
              </a:ext>
            </a:extLst>
          </p:cNvPr>
          <p:cNvSpPr>
            <a:spLocks noGrp="1"/>
          </p:cNvSpPr>
          <p:nvPr>
            <p:ph type="title"/>
          </p:nvPr>
        </p:nvSpPr>
        <p:spPr>
          <a:xfrm>
            <a:off x="776831" y="0"/>
            <a:ext cx="10515600" cy="1325563"/>
          </a:xfrm>
        </p:spPr>
        <p:txBody>
          <a:bodyPr/>
          <a:lstStyle/>
          <a:p>
            <a:r>
              <a:rPr lang="en-US" dirty="0">
                <a:solidFill>
                  <a:schemeClr val="bg1"/>
                </a:solidFill>
              </a:rPr>
              <a:t>2.It </a:t>
            </a:r>
            <a:r>
              <a:rPr lang="en-US" dirty="0">
                <a:solidFill>
                  <a:schemeClr val="accent5">
                    <a:lumMod val="50000"/>
                  </a:schemeClr>
                </a:solidFill>
              </a:rPr>
              <a:t>is </a:t>
            </a:r>
            <a:r>
              <a:rPr lang="en-US" dirty="0"/>
              <a:t>Not Just High Oil Prices</a:t>
            </a:r>
          </a:p>
        </p:txBody>
      </p:sp>
      <p:pic>
        <p:nvPicPr>
          <p:cNvPr id="6" name="Content Placeholder 5">
            <a:extLst>
              <a:ext uri="{FF2B5EF4-FFF2-40B4-BE49-F238E27FC236}">
                <a16:creationId xmlns:a16="http://schemas.microsoft.com/office/drawing/2014/main" id="{3B841EF4-F981-6251-943C-F28FD05375FB}"/>
              </a:ext>
            </a:extLst>
          </p:cNvPr>
          <p:cNvPicPr>
            <a:picLocks noGrp="1" noChangeAspect="1"/>
          </p:cNvPicPr>
          <p:nvPr>
            <p:ph idx="1"/>
          </p:nvPr>
        </p:nvPicPr>
        <p:blipFill>
          <a:blip r:embed="rId2"/>
          <a:stretch>
            <a:fillRect/>
          </a:stretch>
        </p:blipFill>
        <p:spPr>
          <a:xfrm>
            <a:off x="3301684" y="1263295"/>
            <a:ext cx="6931931" cy="5029200"/>
          </a:xfrm>
          <a:prstGeom prst="rect">
            <a:avLst/>
          </a:prstGeom>
        </p:spPr>
      </p:pic>
      <p:sp>
        <p:nvSpPr>
          <p:cNvPr id="4" name="Slide Number Placeholder 3">
            <a:extLst>
              <a:ext uri="{FF2B5EF4-FFF2-40B4-BE49-F238E27FC236}">
                <a16:creationId xmlns:a16="http://schemas.microsoft.com/office/drawing/2014/main" id="{B10B968E-7561-7041-9A5B-211C332700D0}"/>
              </a:ext>
            </a:extLst>
          </p:cNvPr>
          <p:cNvSpPr>
            <a:spLocks noGrp="1"/>
          </p:cNvSpPr>
          <p:nvPr>
            <p:ph type="sldNum" sz="quarter" idx="12"/>
          </p:nvPr>
        </p:nvSpPr>
        <p:spPr/>
        <p:txBody>
          <a:bodyPr/>
          <a:lstStyle/>
          <a:p>
            <a:fld id="{D9F085D5-EC86-4F6A-B501-C1359CB39116}" type="slidenum">
              <a:rPr lang="en-GB" smtClean="0"/>
              <a:t>30</a:t>
            </a:fld>
            <a:endParaRPr lang="en-GB"/>
          </a:p>
        </p:txBody>
      </p:sp>
      <p:sp>
        <p:nvSpPr>
          <p:cNvPr id="8" name="TextBox 7">
            <a:extLst>
              <a:ext uri="{FF2B5EF4-FFF2-40B4-BE49-F238E27FC236}">
                <a16:creationId xmlns:a16="http://schemas.microsoft.com/office/drawing/2014/main" id="{394F2FFB-6142-081E-01BD-4F793369DB78}"/>
              </a:ext>
            </a:extLst>
          </p:cNvPr>
          <p:cNvSpPr txBox="1"/>
          <p:nvPr/>
        </p:nvSpPr>
        <p:spPr>
          <a:xfrm>
            <a:off x="4472276" y="6155489"/>
            <a:ext cx="6715316" cy="369332"/>
          </a:xfrm>
          <a:prstGeom prst="rect">
            <a:avLst/>
          </a:prstGeom>
          <a:noFill/>
        </p:spPr>
        <p:txBody>
          <a:bodyPr wrap="square">
            <a:spAutoFit/>
          </a:bodyPr>
          <a:lstStyle/>
          <a:p>
            <a:r>
              <a:rPr lang="en-US" dirty="0"/>
              <a:t>https://www.newyorkfed.org/research/policy/gscpi#/interactive</a:t>
            </a:r>
          </a:p>
        </p:txBody>
      </p:sp>
      <p:sp>
        <p:nvSpPr>
          <p:cNvPr id="3" name="Oval 2">
            <a:extLst>
              <a:ext uri="{FF2B5EF4-FFF2-40B4-BE49-F238E27FC236}">
                <a16:creationId xmlns:a16="http://schemas.microsoft.com/office/drawing/2014/main" id="{F9EFC61E-118D-24C1-783A-537980B0D7BB}"/>
              </a:ext>
            </a:extLst>
          </p:cNvPr>
          <p:cNvSpPr/>
          <p:nvPr/>
        </p:nvSpPr>
        <p:spPr>
          <a:xfrm>
            <a:off x="9607075" y="4089400"/>
            <a:ext cx="387826" cy="527049"/>
          </a:xfrm>
          <a:prstGeom prst="ellipse">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74888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B4BBA-DAB0-4288-86CA-E1FF10863FF6}"/>
              </a:ext>
            </a:extLst>
          </p:cNvPr>
          <p:cNvSpPr>
            <a:spLocks noGrp="1"/>
          </p:cNvSpPr>
          <p:nvPr>
            <p:ph type="title"/>
          </p:nvPr>
        </p:nvSpPr>
        <p:spPr/>
        <p:txBody>
          <a:bodyPr/>
          <a:lstStyle/>
          <a:p>
            <a:r>
              <a:rPr lang="en-US" dirty="0">
                <a:solidFill>
                  <a:schemeClr val="bg1"/>
                </a:solidFill>
              </a:rPr>
              <a:t>Sta</a:t>
            </a:r>
            <a:r>
              <a:rPr lang="en-US" dirty="0"/>
              <a:t>bilizer in Chief:  the Fed</a:t>
            </a:r>
          </a:p>
        </p:txBody>
      </p:sp>
      <p:sp>
        <p:nvSpPr>
          <p:cNvPr id="3" name="Content Placeholder 2">
            <a:extLst>
              <a:ext uri="{FF2B5EF4-FFF2-40B4-BE49-F238E27FC236}">
                <a16:creationId xmlns:a16="http://schemas.microsoft.com/office/drawing/2014/main" id="{DE97389C-DB4A-436D-8603-DEE548E1F861}"/>
              </a:ext>
            </a:extLst>
          </p:cNvPr>
          <p:cNvSpPr>
            <a:spLocks noGrp="1"/>
          </p:cNvSpPr>
          <p:nvPr>
            <p:ph idx="1"/>
          </p:nvPr>
        </p:nvSpPr>
        <p:spPr/>
        <p:txBody>
          <a:bodyPr/>
          <a:lstStyle/>
          <a:p>
            <a:r>
              <a:rPr lang="en-US" dirty="0"/>
              <a:t>The Fed’s Dual Mandate:</a:t>
            </a:r>
          </a:p>
          <a:p>
            <a:pPr marL="971550" lvl="1" indent="-514350">
              <a:buFont typeface="+mj-lt"/>
              <a:buAutoNum type="arabicPeriod"/>
            </a:pPr>
            <a:r>
              <a:rPr lang="en-US" sz="2000" dirty="0"/>
              <a:t>“Stable prices” which means 2% rate of inflation in  the Personal Consumption Price Index (which corresponds to about 2.5% inflation in the more well-known CPI).</a:t>
            </a:r>
          </a:p>
          <a:p>
            <a:pPr marL="971550" lvl="1" indent="-514350">
              <a:buFont typeface="+mj-lt"/>
              <a:buAutoNum type="arabicPeriod"/>
            </a:pPr>
            <a:r>
              <a:rPr lang="en-US" sz="2000" dirty="0"/>
              <a:t>“Maximum employment” which means the highest level of employment (lowest unemployment rate) </a:t>
            </a:r>
            <a:r>
              <a:rPr lang="en-US" sz="2000" dirty="0">
                <a:solidFill>
                  <a:srgbClr val="FF0000"/>
                </a:solidFill>
              </a:rPr>
              <a:t>consistent</a:t>
            </a:r>
            <a:r>
              <a:rPr lang="en-US" sz="2000" dirty="0"/>
              <a:t> with mandate 1.</a:t>
            </a:r>
          </a:p>
          <a:p>
            <a:r>
              <a:rPr lang="en-US" sz="2400" dirty="0"/>
              <a:t>Monetary policy is made by the Federal Open Market Committee (FOMC), comprised of the 7 Fed Governors and 5 of the 12 Presidents of the Regional Federal Reserve Banks on a rotating basis.  </a:t>
            </a:r>
          </a:p>
          <a:p>
            <a:r>
              <a:rPr lang="en-US" sz="2400" dirty="0"/>
              <a:t>The FOMC has scheduled meetings 8 times a year, but can hold unscheduled meetings at a moments notice (e.g., March of 2020)</a:t>
            </a:r>
          </a:p>
          <a:p>
            <a:pPr marL="971550" lvl="1" indent="-514350">
              <a:buFont typeface="+mj-lt"/>
              <a:buAutoNum type="arabicPeriod"/>
            </a:pPr>
            <a:endParaRPr lang="en-US" dirty="0"/>
          </a:p>
        </p:txBody>
      </p:sp>
      <p:sp>
        <p:nvSpPr>
          <p:cNvPr id="4" name="Slide Number Placeholder 3">
            <a:extLst>
              <a:ext uri="{FF2B5EF4-FFF2-40B4-BE49-F238E27FC236}">
                <a16:creationId xmlns:a16="http://schemas.microsoft.com/office/drawing/2014/main" id="{AE84A9B4-7752-4E6C-A57E-29A74214D508}"/>
              </a:ext>
            </a:extLst>
          </p:cNvPr>
          <p:cNvSpPr>
            <a:spLocks noGrp="1"/>
          </p:cNvSpPr>
          <p:nvPr>
            <p:ph type="sldNum" sz="quarter" idx="12"/>
          </p:nvPr>
        </p:nvSpPr>
        <p:spPr/>
        <p:txBody>
          <a:bodyPr/>
          <a:lstStyle/>
          <a:p>
            <a:fld id="{D9F085D5-EC86-4F6A-B501-C1359CB39116}" type="slidenum">
              <a:rPr lang="en-GB" smtClean="0"/>
              <a:t>31</a:t>
            </a:fld>
            <a:endParaRPr lang="en-GB"/>
          </a:p>
        </p:txBody>
      </p:sp>
      <p:grpSp>
        <p:nvGrpSpPr>
          <p:cNvPr id="10" name="Group 9">
            <a:extLst>
              <a:ext uri="{FF2B5EF4-FFF2-40B4-BE49-F238E27FC236}">
                <a16:creationId xmlns:a16="http://schemas.microsoft.com/office/drawing/2014/main" id="{D3ABA6E7-BED4-4657-BBB7-80C3B685E2F0}"/>
              </a:ext>
            </a:extLst>
          </p:cNvPr>
          <p:cNvGrpSpPr>
            <a:grpSpLocks noChangeAspect="1"/>
          </p:cNvGrpSpPr>
          <p:nvPr/>
        </p:nvGrpSpPr>
        <p:grpSpPr>
          <a:xfrm>
            <a:off x="7357465" y="0"/>
            <a:ext cx="2349031" cy="2798064"/>
            <a:chOff x="6561931" y="762000"/>
            <a:chExt cx="3090752" cy="3970318"/>
          </a:xfrm>
        </p:grpSpPr>
        <p:grpSp>
          <p:nvGrpSpPr>
            <p:cNvPr id="5" name="Group 4">
              <a:extLst>
                <a:ext uri="{FF2B5EF4-FFF2-40B4-BE49-F238E27FC236}">
                  <a16:creationId xmlns:a16="http://schemas.microsoft.com/office/drawing/2014/main" id="{82F609A6-F8DF-45BB-AF7F-6A70D100A0BF}"/>
                </a:ext>
              </a:extLst>
            </p:cNvPr>
            <p:cNvGrpSpPr>
              <a:grpSpLocks noChangeAspect="1"/>
            </p:cNvGrpSpPr>
            <p:nvPr/>
          </p:nvGrpSpPr>
          <p:grpSpPr>
            <a:xfrm>
              <a:off x="6561931" y="762000"/>
              <a:ext cx="3090752" cy="3970318"/>
              <a:chOff x="5037931" y="768885"/>
              <a:chExt cx="4221162" cy="4788636"/>
            </a:xfrm>
          </p:grpSpPr>
          <p:sp>
            <p:nvSpPr>
              <p:cNvPr id="6" name="TextBox 5">
                <a:extLst>
                  <a:ext uri="{FF2B5EF4-FFF2-40B4-BE49-F238E27FC236}">
                    <a16:creationId xmlns:a16="http://schemas.microsoft.com/office/drawing/2014/main" id="{29E4CB7A-0418-4881-B75B-0DDD2FB13670}"/>
                  </a:ext>
                </a:extLst>
              </p:cNvPr>
              <p:cNvSpPr txBox="1"/>
              <p:nvPr/>
            </p:nvSpPr>
            <p:spPr>
              <a:xfrm>
                <a:off x="5037931" y="768885"/>
                <a:ext cx="4221162" cy="4788636"/>
              </a:xfrm>
              <a:prstGeom prst="rect">
                <a:avLst/>
              </a:prstGeom>
              <a:solidFill>
                <a:schemeClr val="bg1"/>
              </a:solidFill>
            </p:spPr>
            <p:txBody>
              <a:bodyPr wrap="square" rtlCol="0">
                <a:spAutoFit/>
              </a:bodyPr>
              <a:lstStyle/>
              <a:p>
                <a:pPr algn="r"/>
                <a:endParaRPr lang="en-US" sz="2800" dirty="0"/>
              </a:p>
              <a:p>
                <a:pPr algn="r"/>
                <a:endParaRPr lang="en-US" sz="2800" dirty="0"/>
              </a:p>
              <a:p>
                <a:pPr algn="r"/>
                <a:endParaRPr lang="en-US" sz="2800" dirty="0"/>
              </a:p>
              <a:p>
                <a:pPr algn="r"/>
                <a:endParaRPr lang="en-US" sz="2800" dirty="0"/>
              </a:p>
              <a:p>
                <a:pPr algn="r"/>
                <a:endParaRPr lang="en-US" sz="2800" dirty="0"/>
              </a:p>
              <a:p>
                <a:pPr algn="r"/>
                <a:endParaRPr lang="en-US" sz="2800" dirty="0"/>
              </a:p>
              <a:p>
                <a:pPr algn="ctr"/>
                <a:endParaRPr lang="en-US" sz="2800" dirty="0"/>
              </a:p>
              <a:p>
                <a:pPr algn="ctr"/>
                <a:endParaRPr lang="en-US" sz="2800" dirty="0"/>
              </a:p>
              <a:p>
                <a:pPr algn="ctr"/>
                <a:endParaRPr lang="en-US" sz="2800" dirty="0"/>
              </a:p>
            </p:txBody>
          </p:sp>
          <p:pic>
            <p:nvPicPr>
              <p:cNvPr id="7" name="Picture 4" descr="Image: Governor Jerome H. Powell">
                <a:extLst>
                  <a:ext uri="{FF2B5EF4-FFF2-40B4-BE49-F238E27FC236}">
                    <a16:creationId xmlns:a16="http://schemas.microsoft.com/office/drawing/2014/main" id="{326C2786-FA03-4EF1-B401-7DDC528A54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1139558"/>
                <a:ext cx="2201336" cy="2743200"/>
              </a:xfrm>
              <a:prstGeom prst="rect">
                <a:avLst/>
              </a:prstGeom>
              <a:noFill/>
              <a:extLst>
                <a:ext uri="{909E8E84-426E-40DD-AFC4-6F175D3DCCD1}">
                  <a14:hiddenFill xmlns:a14="http://schemas.microsoft.com/office/drawing/2010/main">
                    <a:solidFill>
                      <a:srgbClr val="FFFFFF"/>
                    </a:solidFill>
                  </a14:hiddenFill>
                </a:ext>
              </a:extLst>
            </p:spPr>
          </p:pic>
        </p:grpSp>
        <p:sp>
          <p:nvSpPr>
            <p:cNvPr id="9" name="TextBox 8">
              <a:extLst>
                <a:ext uri="{FF2B5EF4-FFF2-40B4-BE49-F238E27FC236}">
                  <a16:creationId xmlns:a16="http://schemas.microsoft.com/office/drawing/2014/main" id="{DBF5D535-62A0-4A3F-85EF-C48FA5435FAF}"/>
                </a:ext>
              </a:extLst>
            </p:cNvPr>
            <p:cNvSpPr txBox="1"/>
            <p:nvPr/>
          </p:nvSpPr>
          <p:spPr>
            <a:xfrm>
              <a:off x="7031736" y="3264408"/>
              <a:ext cx="2109978" cy="646331"/>
            </a:xfrm>
            <a:prstGeom prst="rect">
              <a:avLst/>
            </a:prstGeom>
            <a:noFill/>
          </p:spPr>
          <p:txBody>
            <a:bodyPr wrap="square">
              <a:spAutoFit/>
            </a:bodyPr>
            <a:lstStyle/>
            <a:p>
              <a:pPr algn="ctr"/>
              <a:r>
                <a:rPr lang="en-US" sz="1800" dirty="0"/>
                <a:t>Jerome Powell</a:t>
              </a:r>
            </a:p>
            <a:p>
              <a:pPr algn="ctr"/>
              <a:r>
                <a:rPr lang="en-US" sz="1800" dirty="0"/>
                <a:t>February 2018</a:t>
              </a:r>
              <a:endParaRPr lang="en-US" dirty="0"/>
            </a:p>
          </p:txBody>
        </p:sp>
      </p:grpSp>
      <p:grpSp>
        <p:nvGrpSpPr>
          <p:cNvPr id="11" name="Group 10">
            <a:extLst>
              <a:ext uri="{FF2B5EF4-FFF2-40B4-BE49-F238E27FC236}">
                <a16:creationId xmlns:a16="http://schemas.microsoft.com/office/drawing/2014/main" id="{9F52235A-6CE1-BFC2-112E-407F53EB8409}"/>
              </a:ext>
            </a:extLst>
          </p:cNvPr>
          <p:cNvGrpSpPr>
            <a:grpSpLocks noChangeAspect="1"/>
          </p:cNvGrpSpPr>
          <p:nvPr/>
        </p:nvGrpSpPr>
        <p:grpSpPr>
          <a:xfrm>
            <a:off x="7090847" y="64432"/>
            <a:ext cx="2349031" cy="2409892"/>
            <a:chOff x="6561931" y="762000"/>
            <a:chExt cx="3090752" cy="3419521"/>
          </a:xfrm>
          <a:solidFill>
            <a:schemeClr val="bg1"/>
          </a:solidFill>
        </p:grpSpPr>
        <p:sp>
          <p:nvSpPr>
            <p:cNvPr id="14" name="TextBox 13">
              <a:extLst>
                <a:ext uri="{FF2B5EF4-FFF2-40B4-BE49-F238E27FC236}">
                  <a16:creationId xmlns:a16="http://schemas.microsoft.com/office/drawing/2014/main" id="{18337750-4388-1266-2F66-6C7AF355A63A}"/>
                </a:ext>
              </a:extLst>
            </p:cNvPr>
            <p:cNvSpPr txBox="1"/>
            <p:nvPr/>
          </p:nvSpPr>
          <p:spPr>
            <a:xfrm>
              <a:off x="6561931" y="762000"/>
              <a:ext cx="3090752" cy="3188057"/>
            </a:xfrm>
            <a:prstGeom prst="rect">
              <a:avLst/>
            </a:prstGeom>
            <a:grpFill/>
          </p:spPr>
          <p:txBody>
            <a:bodyPr wrap="square" rtlCol="0">
              <a:spAutoFit/>
            </a:bodyPr>
            <a:lstStyle/>
            <a:p>
              <a:pPr algn="r"/>
              <a:endParaRPr lang="en-US" sz="2800" dirty="0"/>
            </a:p>
            <a:p>
              <a:pPr algn="r"/>
              <a:endParaRPr lang="en-US" sz="2800" dirty="0"/>
            </a:p>
            <a:p>
              <a:pPr algn="r"/>
              <a:endParaRPr lang="en-US" sz="2800" dirty="0"/>
            </a:p>
            <a:p>
              <a:pPr algn="r"/>
              <a:endParaRPr lang="en-US" sz="2800" dirty="0"/>
            </a:p>
            <a:p>
              <a:pPr algn="r"/>
              <a:endParaRPr lang="en-US" sz="2800" dirty="0"/>
            </a:p>
          </p:txBody>
        </p:sp>
        <p:sp>
          <p:nvSpPr>
            <p:cNvPr id="13" name="TextBox 12">
              <a:extLst>
                <a:ext uri="{FF2B5EF4-FFF2-40B4-BE49-F238E27FC236}">
                  <a16:creationId xmlns:a16="http://schemas.microsoft.com/office/drawing/2014/main" id="{FA740430-899D-7017-B43A-417DAE9E11A2}"/>
                </a:ext>
              </a:extLst>
            </p:cNvPr>
            <p:cNvSpPr txBox="1"/>
            <p:nvPr/>
          </p:nvSpPr>
          <p:spPr>
            <a:xfrm>
              <a:off x="7031736" y="3264408"/>
              <a:ext cx="2109978" cy="917113"/>
            </a:xfrm>
            <a:prstGeom prst="rect">
              <a:avLst/>
            </a:prstGeom>
            <a:solidFill>
              <a:schemeClr val="bg1"/>
            </a:solidFill>
          </p:spPr>
          <p:txBody>
            <a:bodyPr wrap="square">
              <a:spAutoFit/>
            </a:bodyPr>
            <a:lstStyle/>
            <a:p>
              <a:pPr algn="ctr"/>
              <a:r>
                <a:rPr lang="en-US" sz="1800" dirty="0"/>
                <a:t>Kevin Warsh</a:t>
              </a:r>
            </a:p>
            <a:p>
              <a:pPr algn="ctr"/>
              <a:r>
                <a:rPr lang="en-US" dirty="0"/>
                <a:t>May 2026</a:t>
              </a:r>
            </a:p>
          </p:txBody>
        </p:sp>
      </p:grpSp>
      <p:pic>
        <p:nvPicPr>
          <p:cNvPr id="18" name="Picture 17" descr="Senate confirms Kevin Warsh as next ...">
            <a:extLst>
              <a:ext uri="{FF2B5EF4-FFF2-40B4-BE49-F238E27FC236}">
                <a16:creationId xmlns:a16="http://schemas.microsoft.com/office/drawing/2014/main" id="{D30223B0-9665-50F4-0583-F40E634BC50F}"/>
              </a:ext>
            </a:extLst>
          </p:cNvPr>
          <p:cNvPicPr>
            <a:picLocks noChangeAspect="1"/>
          </p:cNvPicPr>
          <p:nvPr/>
        </p:nvPicPr>
        <p:blipFill>
          <a:blip r:embed="rId4"/>
          <a:stretch>
            <a:fillRect/>
          </a:stretch>
        </p:blipFill>
        <p:spPr>
          <a:xfrm>
            <a:off x="7219432" y="391961"/>
            <a:ext cx="2060575" cy="1371600"/>
          </a:xfrm>
          <a:prstGeom prst="rect">
            <a:avLst/>
          </a:prstGeom>
        </p:spPr>
      </p:pic>
    </p:spTree>
    <p:extLst>
      <p:ext uri="{BB962C8B-B14F-4D97-AF65-F5344CB8AC3E}">
        <p14:creationId xmlns:p14="http://schemas.microsoft.com/office/powerpoint/2010/main" val="171987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ppt_x"/>
                                          </p:val>
                                        </p:tav>
                                        <p:tav tm="100000">
                                          <p:val>
                                            <p:strVal val="#ppt_x"/>
                                          </p:val>
                                        </p:tav>
                                      </p:tavLst>
                                    </p:anim>
                                    <p:anim calcmode="lin" valueType="num">
                                      <p:cBhvr additive="base">
                                        <p:cTn id="3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24709-51BF-0EC6-05D2-94C1C9C75CE3}"/>
              </a:ext>
            </a:extLst>
          </p:cNvPr>
          <p:cNvSpPr>
            <a:spLocks noGrp="1"/>
          </p:cNvSpPr>
          <p:nvPr>
            <p:ph type="title"/>
          </p:nvPr>
        </p:nvSpPr>
        <p:spPr>
          <a:xfrm>
            <a:off x="770466" y="0"/>
            <a:ext cx="10515600" cy="1325563"/>
          </a:xfrm>
        </p:spPr>
        <p:txBody>
          <a:bodyPr/>
          <a:lstStyle/>
          <a:p>
            <a:r>
              <a:rPr lang="en-US" dirty="0">
                <a:solidFill>
                  <a:schemeClr val="bg1"/>
                </a:solidFill>
              </a:rPr>
              <a:t>The</a:t>
            </a:r>
            <a:r>
              <a:rPr lang="en-US" dirty="0"/>
              <a:t> Transition</a:t>
            </a:r>
          </a:p>
        </p:txBody>
      </p:sp>
      <p:sp>
        <p:nvSpPr>
          <p:cNvPr id="3" name="Content Placeholder 2">
            <a:extLst>
              <a:ext uri="{FF2B5EF4-FFF2-40B4-BE49-F238E27FC236}">
                <a16:creationId xmlns:a16="http://schemas.microsoft.com/office/drawing/2014/main" id="{CB5BA14C-3CD4-A8B9-5C33-E25520EC451F}"/>
              </a:ext>
            </a:extLst>
          </p:cNvPr>
          <p:cNvSpPr>
            <a:spLocks noGrp="1"/>
          </p:cNvSpPr>
          <p:nvPr>
            <p:ph idx="1"/>
          </p:nvPr>
        </p:nvSpPr>
        <p:spPr/>
        <p:txBody>
          <a:bodyPr>
            <a:normAutofit fontScale="92500" lnSpcReduction="10000"/>
          </a:bodyPr>
          <a:lstStyle/>
          <a:p>
            <a:r>
              <a:rPr lang="en-US" dirty="0"/>
              <a:t>Governors are appointed for 14-terms.</a:t>
            </a:r>
          </a:p>
          <a:p>
            <a:r>
              <a:rPr lang="en-US" dirty="0"/>
              <a:t>One governor is nominated by the President to serve a 4-year term as Chair.</a:t>
            </a:r>
          </a:p>
          <a:p>
            <a:r>
              <a:rPr lang="en-US" dirty="0"/>
              <a:t>Jerome Powell’s term as Chair has expired, but his term as a governor extends to January 31, 2028.</a:t>
            </a:r>
          </a:p>
          <a:p>
            <a:r>
              <a:rPr lang="en-US" dirty="0"/>
              <a:t>To make room for Warsh as a governor, Stephen Miran, recently appointed by Trump, will resign. </a:t>
            </a:r>
          </a:p>
          <a:p>
            <a:r>
              <a:rPr lang="en-US" dirty="0"/>
              <a:t>Historical precedent, Marriner Eccles 1948-1951 at Harry Truman’s request.</a:t>
            </a:r>
          </a:p>
          <a:p>
            <a:r>
              <a:rPr lang="en-US" dirty="0"/>
              <a:t>Fun Fact: neither Eccles (high school dropout/banker), Powell (lawyer/banker) nor Walsh (lawyer/banker) were PhD economists.</a:t>
            </a:r>
          </a:p>
        </p:txBody>
      </p:sp>
      <p:sp>
        <p:nvSpPr>
          <p:cNvPr id="4" name="Slide Number Placeholder 3">
            <a:extLst>
              <a:ext uri="{FF2B5EF4-FFF2-40B4-BE49-F238E27FC236}">
                <a16:creationId xmlns:a16="http://schemas.microsoft.com/office/drawing/2014/main" id="{00D907B2-D801-ECC8-643B-7725079DC33E}"/>
              </a:ext>
            </a:extLst>
          </p:cNvPr>
          <p:cNvSpPr>
            <a:spLocks noGrp="1"/>
          </p:cNvSpPr>
          <p:nvPr>
            <p:ph type="sldNum" sz="quarter" idx="12"/>
          </p:nvPr>
        </p:nvSpPr>
        <p:spPr/>
        <p:txBody>
          <a:bodyPr/>
          <a:lstStyle/>
          <a:p>
            <a:fld id="{D9F085D5-EC86-4F6A-B501-C1359CB39116}" type="slidenum">
              <a:rPr lang="en-GB" smtClean="0"/>
              <a:t>32</a:t>
            </a:fld>
            <a:endParaRPr lang="en-GB"/>
          </a:p>
        </p:txBody>
      </p:sp>
    </p:spTree>
    <p:extLst>
      <p:ext uri="{BB962C8B-B14F-4D97-AF65-F5344CB8AC3E}">
        <p14:creationId xmlns:p14="http://schemas.microsoft.com/office/powerpoint/2010/main" val="2275870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E0937C-9DB7-EB57-C819-9F52AD8D5595}"/>
              </a:ext>
            </a:extLst>
          </p:cNvPr>
          <p:cNvSpPr>
            <a:spLocks noGrp="1"/>
          </p:cNvSpPr>
          <p:nvPr>
            <p:ph type="title"/>
          </p:nvPr>
        </p:nvSpPr>
        <p:spPr/>
        <p:txBody>
          <a:bodyPr/>
          <a:lstStyle/>
          <a:p>
            <a:r>
              <a:rPr lang="en-US" dirty="0">
                <a:solidFill>
                  <a:schemeClr val="bg1"/>
                </a:solidFill>
              </a:rPr>
              <a:t>The</a:t>
            </a:r>
            <a:r>
              <a:rPr lang="en-US" dirty="0">
                <a:solidFill>
                  <a:schemeClr val="accent5">
                    <a:lumMod val="50000"/>
                  </a:schemeClr>
                </a:solidFill>
              </a:rPr>
              <a:t> Rest of the Team:  Federal Reserve Banks</a:t>
            </a:r>
          </a:p>
        </p:txBody>
      </p:sp>
      <p:pic>
        <p:nvPicPr>
          <p:cNvPr id="7" name="Content Placeholder 6" descr="File:Federal Reserve Districts Map.png - Wikimedia Commons">
            <a:extLst>
              <a:ext uri="{FF2B5EF4-FFF2-40B4-BE49-F238E27FC236}">
                <a16:creationId xmlns:a16="http://schemas.microsoft.com/office/drawing/2014/main" id="{D556A390-8D4D-723E-C1DD-AF21F040F904}"/>
              </a:ext>
            </a:extLst>
          </p:cNvPr>
          <p:cNvPicPr>
            <a:picLocks noGrp="1" noChangeAspect="1"/>
          </p:cNvPicPr>
          <p:nvPr>
            <p:ph idx="1"/>
          </p:nvPr>
        </p:nvPicPr>
        <p:blipFill>
          <a:blip r:embed="rId2"/>
          <a:stretch>
            <a:fillRect/>
          </a:stretch>
        </p:blipFill>
        <p:spPr>
          <a:xfrm>
            <a:off x="489137" y="1745147"/>
            <a:ext cx="5004483" cy="2743200"/>
          </a:xfrm>
          <a:prstGeom prst="rect">
            <a:avLst/>
          </a:prstGeom>
        </p:spPr>
      </p:pic>
      <p:sp>
        <p:nvSpPr>
          <p:cNvPr id="4" name="Slide Number Placeholder 3">
            <a:extLst>
              <a:ext uri="{FF2B5EF4-FFF2-40B4-BE49-F238E27FC236}">
                <a16:creationId xmlns:a16="http://schemas.microsoft.com/office/drawing/2014/main" id="{D233F205-FE3F-BBD9-38AC-A8FB3E389D9A}"/>
              </a:ext>
            </a:extLst>
          </p:cNvPr>
          <p:cNvSpPr>
            <a:spLocks noGrp="1"/>
          </p:cNvSpPr>
          <p:nvPr>
            <p:ph type="sldNum" sz="quarter" idx="12"/>
          </p:nvPr>
        </p:nvSpPr>
        <p:spPr/>
        <p:txBody>
          <a:bodyPr/>
          <a:lstStyle/>
          <a:p>
            <a:fld id="{D9F085D5-EC86-4F6A-B501-C1359CB39116}" type="slidenum">
              <a:rPr lang="en-GB" smtClean="0"/>
              <a:t>33</a:t>
            </a:fld>
            <a:endParaRPr lang="en-GB"/>
          </a:p>
        </p:txBody>
      </p:sp>
      <p:sp>
        <p:nvSpPr>
          <p:cNvPr id="8" name="TextBox 7">
            <a:extLst>
              <a:ext uri="{FF2B5EF4-FFF2-40B4-BE49-F238E27FC236}">
                <a16:creationId xmlns:a16="http://schemas.microsoft.com/office/drawing/2014/main" id="{1C2F76A6-372F-CE7D-8F49-E24C1DF92714}"/>
              </a:ext>
            </a:extLst>
          </p:cNvPr>
          <p:cNvSpPr txBox="1"/>
          <p:nvPr/>
        </p:nvSpPr>
        <p:spPr>
          <a:xfrm>
            <a:off x="6096000" y="1905000"/>
            <a:ext cx="5822576" cy="2954655"/>
          </a:xfrm>
          <a:prstGeom prst="rect">
            <a:avLst/>
          </a:prstGeom>
          <a:noFill/>
        </p:spPr>
        <p:txBody>
          <a:bodyPr wrap="square" rtlCol="0">
            <a:spAutoFit/>
          </a:bodyPr>
          <a:lstStyle/>
          <a:p>
            <a:pPr marL="342900" indent="-342900">
              <a:buFont typeface="+mj-lt"/>
              <a:buAutoNum type="arabicPeriod"/>
            </a:pPr>
            <a:r>
              <a:rPr lang="en-US" sz="2400" dirty="0"/>
              <a:t>Manage the payments system (check clearing)</a:t>
            </a:r>
          </a:p>
          <a:p>
            <a:pPr marL="342900" indent="-342900">
              <a:buFont typeface="+mj-lt"/>
              <a:buAutoNum type="arabicPeriod"/>
            </a:pPr>
            <a:r>
              <a:rPr lang="en-US" sz="2400" dirty="0"/>
              <a:t>Day-to-day supervision and monitoring of member banks.</a:t>
            </a:r>
          </a:p>
          <a:p>
            <a:pPr marL="342900" indent="-342900">
              <a:buFont typeface="+mj-lt"/>
              <a:buAutoNum type="arabicPeriod"/>
            </a:pPr>
            <a:r>
              <a:rPr lang="en-US" sz="2400" dirty="0"/>
              <a:t>Consumer and community affairs.</a:t>
            </a:r>
          </a:p>
          <a:p>
            <a:pPr marL="342900" indent="-342900">
              <a:buFont typeface="+mj-lt"/>
              <a:buAutoNum type="arabicPeriod"/>
            </a:pPr>
            <a:r>
              <a:rPr lang="en-US" sz="2400" dirty="0"/>
              <a:t>All Bank Presidents participate at FOMC meetings.</a:t>
            </a:r>
          </a:p>
          <a:p>
            <a:pPr marL="342900" indent="-342900">
              <a:buFont typeface="+mj-lt"/>
              <a:buAutoNum type="arabicPeriod"/>
            </a:pPr>
            <a:endParaRPr lang="en-US" dirty="0"/>
          </a:p>
        </p:txBody>
      </p:sp>
      <p:sp>
        <p:nvSpPr>
          <p:cNvPr id="9" name="TextBox 8">
            <a:extLst>
              <a:ext uri="{FF2B5EF4-FFF2-40B4-BE49-F238E27FC236}">
                <a16:creationId xmlns:a16="http://schemas.microsoft.com/office/drawing/2014/main" id="{CAE6CBDA-B195-F1FA-C357-399C3E3777BF}"/>
              </a:ext>
            </a:extLst>
          </p:cNvPr>
          <p:cNvSpPr txBox="1"/>
          <p:nvPr/>
        </p:nvSpPr>
        <p:spPr>
          <a:xfrm>
            <a:off x="313765" y="4515762"/>
            <a:ext cx="11165541" cy="1846659"/>
          </a:xfrm>
          <a:prstGeom prst="rect">
            <a:avLst/>
          </a:prstGeom>
          <a:noFill/>
        </p:spPr>
        <p:txBody>
          <a:bodyPr wrap="square" rtlCol="0">
            <a:spAutoFit/>
          </a:bodyPr>
          <a:lstStyle/>
          <a:p>
            <a:pPr marL="342900" indent="-342900">
              <a:buFont typeface="+mj-lt"/>
              <a:buAutoNum type="arabicPeriod"/>
            </a:pPr>
            <a:r>
              <a:rPr lang="en-US" sz="2400" dirty="0"/>
              <a:t>Reserve Banks have a Board of Directors: 3 appointed by the Board; 6 appointed by member banks (3 to represent banks; 3 to represent the public).</a:t>
            </a:r>
          </a:p>
          <a:p>
            <a:pPr marL="342900" indent="-342900">
              <a:buFont typeface="+mj-lt"/>
              <a:buAutoNum type="arabicPeriod"/>
            </a:pPr>
            <a:r>
              <a:rPr lang="en-US" sz="2400" dirty="0"/>
              <a:t>Public and Board Directors appoint president subject to Board approval for a 5-year term.</a:t>
            </a:r>
          </a:p>
          <a:p>
            <a:pPr marL="342900" indent="-342900">
              <a:buFont typeface="+mj-lt"/>
              <a:buAutoNum type="arabicPeriod"/>
            </a:pPr>
            <a:endParaRPr lang="en-US" dirty="0"/>
          </a:p>
        </p:txBody>
      </p:sp>
    </p:spTree>
    <p:extLst>
      <p:ext uri="{BB962C8B-B14F-4D97-AF65-F5344CB8AC3E}">
        <p14:creationId xmlns:p14="http://schemas.microsoft.com/office/powerpoint/2010/main" val="3249389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fade">
                                      <p:cBhvr>
                                        <p:cTn id="27" dur="500"/>
                                        <p:tgtEl>
                                          <p:spTgt spid="9">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1" end="1"/>
                                            </p:txEl>
                                          </p:spTgt>
                                        </p:tgtEl>
                                        <p:attrNameLst>
                                          <p:attrName>style.visibility</p:attrName>
                                        </p:attrNameLst>
                                      </p:cBhvr>
                                      <p:to>
                                        <p:strVal val="visible"/>
                                      </p:to>
                                    </p:set>
                                    <p:animEffect transition="in" filter="fade">
                                      <p:cBhvr>
                                        <p:cTn id="3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4BBA5-C03F-C301-5871-E5F1BC0F3476}"/>
              </a:ext>
            </a:extLst>
          </p:cNvPr>
          <p:cNvSpPr>
            <a:spLocks noGrp="1"/>
          </p:cNvSpPr>
          <p:nvPr>
            <p:ph type="title"/>
          </p:nvPr>
        </p:nvSpPr>
        <p:spPr>
          <a:xfrm>
            <a:off x="753359" y="0"/>
            <a:ext cx="10515600" cy="1325563"/>
          </a:xfrm>
        </p:spPr>
        <p:txBody>
          <a:bodyPr/>
          <a:lstStyle/>
          <a:p>
            <a:r>
              <a:rPr lang="en-US" dirty="0">
                <a:solidFill>
                  <a:schemeClr val="bg1"/>
                </a:solidFill>
              </a:rPr>
              <a:t>The </a:t>
            </a:r>
            <a:r>
              <a:rPr lang="en-US" dirty="0"/>
              <a:t>Fed’s (and consensus) View of Inflation</a:t>
            </a:r>
          </a:p>
        </p:txBody>
      </p:sp>
      <p:sp>
        <p:nvSpPr>
          <p:cNvPr id="3" name="Content Placeholder 2">
            <a:extLst>
              <a:ext uri="{FF2B5EF4-FFF2-40B4-BE49-F238E27FC236}">
                <a16:creationId xmlns:a16="http://schemas.microsoft.com/office/drawing/2014/main" id="{4829D2CE-B837-10A4-7B6B-846890774D52}"/>
              </a:ext>
            </a:extLst>
          </p:cNvPr>
          <p:cNvSpPr>
            <a:spLocks noGrp="1"/>
          </p:cNvSpPr>
          <p:nvPr>
            <p:ph idx="1"/>
          </p:nvPr>
        </p:nvSpPr>
        <p:spPr/>
        <p:txBody>
          <a:bodyPr/>
          <a:lstStyle/>
          <a:p>
            <a:pPr marL="0" indent="0">
              <a:buNone/>
            </a:pPr>
            <a:r>
              <a:rPr lang="en-US" dirty="0"/>
              <a:t>Three Determinants:</a:t>
            </a:r>
          </a:p>
          <a:p>
            <a:pPr marL="514350" indent="-514350">
              <a:buFont typeface="+mj-lt"/>
              <a:buAutoNum type="arabicPeriod"/>
            </a:pPr>
            <a:r>
              <a:rPr lang="en-US" dirty="0"/>
              <a:t>Inertia caused by expectations of inflation that get built into normal wage and price increases.</a:t>
            </a:r>
          </a:p>
          <a:p>
            <a:pPr marL="514350" indent="-514350">
              <a:buFont typeface="+mj-lt"/>
              <a:buAutoNum type="arabicPeriod"/>
            </a:pPr>
            <a:r>
              <a:rPr lang="en-US" dirty="0"/>
              <a:t>The balance of aggregate demand for total goods and services (AD) and aggregate supply (AS)</a:t>
            </a:r>
          </a:p>
          <a:p>
            <a:pPr marL="971550" lvl="1" indent="-514350">
              <a:buFont typeface="+mj-lt"/>
              <a:buAutoNum type="arabicPeriod"/>
            </a:pPr>
            <a:r>
              <a:rPr lang="en-US" dirty="0"/>
              <a:t>AD&gt;AS inflation rises above expected inflation.</a:t>
            </a:r>
          </a:p>
          <a:p>
            <a:pPr marL="971550" lvl="1" indent="-514350">
              <a:buFont typeface="+mj-lt"/>
              <a:buAutoNum type="arabicPeriod"/>
            </a:pPr>
            <a:r>
              <a:rPr lang="en-US" dirty="0"/>
              <a:t>AD&lt;AS inflation falls below expected inflation.</a:t>
            </a:r>
          </a:p>
          <a:p>
            <a:pPr marL="514350" indent="-514350">
              <a:buFont typeface="+mj-lt"/>
              <a:buAutoNum type="arabicPeriod"/>
            </a:pPr>
            <a:r>
              <a:rPr lang="en-US" dirty="0"/>
              <a:t>Price Shocks unrelated to 1) &amp;2) temporarily affect inflation</a:t>
            </a:r>
          </a:p>
          <a:p>
            <a:pPr marL="971550" lvl="1" indent="-514350">
              <a:buFont typeface="+mj-lt"/>
              <a:buAutoNum type="arabicPeriod"/>
            </a:pPr>
            <a:r>
              <a:rPr lang="en-US" dirty="0"/>
              <a:t>Negative shocks, e.g., tariffs, Mideast war, supply chain disruptions.</a:t>
            </a:r>
          </a:p>
          <a:p>
            <a:pPr marL="971550" lvl="1" indent="-514350">
              <a:buFont typeface="+mj-lt"/>
              <a:buAutoNum type="arabicPeriod"/>
            </a:pPr>
            <a:r>
              <a:rPr lang="en-US" dirty="0"/>
              <a:t>Positive, e.g., unusual productivity increases that lower prices; AI (?)</a:t>
            </a:r>
          </a:p>
        </p:txBody>
      </p:sp>
      <p:sp>
        <p:nvSpPr>
          <p:cNvPr id="4" name="Slide Number Placeholder 3">
            <a:extLst>
              <a:ext uri="{FF2B5EF4-FFF2-40B4-BE49-F238E27FC236}">
                <a16:creationId xmlns:a16="http://schemas.microsoft.com/office/drawing/2014/main" id="{7BC294BE-DDB2-BC01-3660-B662F10B19AB}"/>
              </a:ext>
            </a:extLst>
          </p:cNvPr>
          <p:cNvSpPr>
            <a:spLocks noGrp="1"/>
          </p:cNvSpPr>
          <p:nvPr>
            <p:ph type="sldNum" sz="quarter" idx="12"/>
          </p:nvPr>
        </p:nvSpPr>
        <p:spPr/>
        <p:txBody>
          <a:bodyPr/>
          <a:lstStyle/>
          <a:p>
            <a:fld id="{D9F085D5-EC86-4F6A-B501-C1359CB39116}" type="slidenum">
              <a:rPr lang="en-GB" smtClean="0"/>
              <a:t>34</a:t>
            </a:fld>
            <a:endParaRPr lang="en-GB"/>
          </a:p>
        </p:txBody>
      </p:sp>
    </p:spTree>
    <p:extLst>
      <p:ext uri="{BB962C8B-B14F-4D97-AF65-F5344CB8AC3E}">
        <p14:creationId xmlns:p14="http://schemas.microsoft.com/office/powerpoint/2010/main" val="645427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9A06D-484A-F636-9B22-417B55990B5B}"/>
              </a:ext>
            </a:extLst>
          </p:cNvPr>
          <p:cNvSpPr>
            <a:spLocks noGrp="1"/>
          </p:cNvSpPr>
          <p:nvPr>
            <p:ph type="title"/>
          </p:nvPr>
        </p:nvSpPr>
        <p:spPr>
          <a:xfrm>
            <a:off x="802341" y="0"/>
            <a:ext cx="10515600" cy="1325563"/>
          </a:xfrm>
        </p:spPr>
        <p:txBody>
          <a:bodyPr/>
          <a:lstStyle/>
          <a:p>
            <a:r>
              <a:rPr lang="en-US" dirty="0">
                <a:solidFill>
                  <a:schemeClr val="bg1"/>
                </a:solidFill>
              </a:rPr>
              <a:t>Fed</a:t>
            </a:r>
            <a:r>
              <a:rPr lang="en-US" dirty="0"/>
              <a:t> Policy Tools</a:t>
            </a:r>
          </a:p>
        </p:txBody>
      </p:sp>
      <p:sp>
        <p:nvSpPr>
          <p:cNvPr id="3" name="Content Placeholder 2">
            <a:extLst>
              <a:ext uri="{FF2B5EF4-FFF2-40B4-BE49-F238E27FC236}">
                <a16:creationId xmlns:a16="http://schemas.microsoft.com/office/drawing/2014/main" id="{7E5781B7-53AA-D75F-F9CC-EC96332BE7FE}"/>
              </a:ext>
            </a:extLst>
          </p:cNvPr>
          <p:cNvSpPr>
            <a:spLocks noGrp="1"/>
          </p:cNvSpPr>
          <p:nvPr>
            <p:ph idx="1"/>
          </p:nvPr>
        </p:nvSpPr>
        <p:spPr/>
        <p:txBody>
          <a:bodyPr/>
          <a:lstStyle/>
          <a:p>
            <a:pPr marL="514350" indent="-514350">
              <a:buFont typeface="+mj-lt"/>
              <a:buAutoNum type="arabicPeriod"/>
            </a:pPr>
            <a:r>
              <a:rPr lang="en-US" dirty="0"/>
              <a:t>Interest Rates:  Higher interest rates lowers AD, and vice versa.</a:t>
            </a:r>
          </a:p>
          <a:p>
            <a:pPr marL="914400" lvl="1" indent="-457200">
              <a:buFont typeface="+mj-lt"/>
              <a:buAutoNum type="alphaLcPeriod"/>
            </a:pPr>
            <a:r>
              <a:rPr lang="en-US" dirty="0"/>
              <a:t>Sets short-term interest rates:  primarily, the federal fund rates, overnight loans between banks.</a:t>
            </a:r>
          </a:p>
          <a:p>
            <a:pPr marL="914400" lvl="1" indent="-457200">
              <a:buFont typeface="+mj-lt"/>
              <a:buAutoNum type="alphaLcPeriod"/>
            </a:pPr>
            <a:r>
              <a:rPr lang="en-US" dirty="0"/>
              <a:t>Influences long-term interest rates via “Quantitative Easing” direct purchase of long-term government bonds and mortgage backed securities (MBS).</a:t>
            </a:r>
          </a:p>
          <a:p>
            <a:pPr marL="514350" indent="-514350">
              <a:buFont typeface="+mj-lt"/>
              <a:buAutoNum type="arabicPeriod"/>
            </a:pPr>
            <a:r>
              <a:rPr lang="en-US" dirty="0"/>
              <a:t>“Credibility:”  public confidence that the Fed will achieve its objectives leading to “well anchored inflationary expectations”.</a:t>
            </a:r>
          </a:p>
          <a:p>
            <a:pPr marL="971550" lvl="1" indent="-514350">
              <a:buFont typeface="+mj-lt"/>
              <a:buAutoNum type="alphaLcPeriod"/>
            </a:pPr>
            <a:r>
              <a:rPr lang="en-US" dirty="0"/>
              <a:t>Communication &amp; Transparency</a:t>
            </a:r>
          </a:p>
          <a:p>
            <a:pPr marL="971550" lvl="1" indent="-514350">
              <a:buFont typeface="+mj-lt"/>
              <a:buAutoNum type="alphaLcPeriod"/>
            </a:pPr>
            <a:r>
              <a:rPr lang="en-US" dirty="0"/>
              <a:t>Central Bank Political Independence.</a:t>
            </a:r>
          </a:p>
          <a:p>
            <a:pPr marL="0" indent="0">
              <a:buNone/>
            </a:pPr>
            <a:r>
              <a:rPr lang="en-US" dirty="0"/>
              <a:t>Note that the Fed </a:t>
            </a:r>
            <a:r>
              <a:rPr lang="en-US" i="1" dirty="0"/>
              <a:t>cannot directly </a:t>
            </a:r>
            <a:r>
              <a:rPr lang="en-US" dirty="0"/>
              <a:t>affect AS, or price shocks</a:t>
            </a:r>
          </a:p>
          <a:p>
            <a:pPr lvl="1"/>
            <a:endParaRPr lang="en-US" dirty="0"/>
          </a:p>
        </p:txBody>
      </p:sp>
      <p:sp>
        <p:nvSpPr>
          <p:cNvPr id="4" name="Slide Number Placeholder 3">
            <a:extLst>
              <a:ext uri="{FF2B5EF4-FFF2-40B4-BE49-F238E27FC236}">
                <a16:creationId xmlns:a16="http://schemas.microsoft.com/office/drawing/2014/main" id="{7C2E9F4A-AC01-3325-20C8-C8005205833B}"/>
              </a:ext>
            </a:extLst>
          </p:cNvPr>
          <p:cNvSpPr>
            <a:spLocks noGrp="1"/>
          </p:cNvSpPr>
          <p:nvPr>
            <p:ph type="sldNum" sz="quarter" idx="12"/>
          </p:nvPr>
        </p:nvSpPr>
        <p:spPr/>
        <p:txBody>
          <a:bodyPr/>
          <a:lstStyle/>
          <a:p>
            <a:fld id="{D9F085D5-EC86-4F6A-B501-C1359CB39116}" type="slidenum">
              <a:rPr lang="en-GB" smtClean="0"/>
              <a:t>35</a:t>
            </a:fld>
            <a:endParaRPr lang="en-GB"/>
          </a:p>
        </p:txBody>
      </p:sp>
    </p:spTree>
    <p:extLst>
      <p:ext uri="{BB962C8B-B14F-4D97-AF65-F5344CB8AC3E}">
        <p14:creationId xmlns:p14="http://schemas.microsoft.com/office/powerpoint/2010/main" val="2657119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63D3C-5554-9CC2-989A-6273B36B1B6B}"/>
              </a:ext>
            </a:extLst>
          </p:cNvPr>
          <p:cNvSpPr>
            <a:spLocks noGrp="1"/>
          </p:cNvSpPr>
          <p:nvPr>
            <p:ph type="title"/>
          </p:nvPr>
        </p:nvSpPr>
        <p:spPr>
          <a:xfrm>
            <a:off x="669328" y="2239"/>
            <a:ext cx="10515600" cy="1325563"/>
          </a:xfrm>
        </p:spPr>
        <p:txBody>
          <a:bodyPr/>
          <a:lstStyle/>
          <a:p>
            <a:r>
              <a:rPr lang="en-US" dirty="0">
                <a:solidFill>
                  <a:schemeClr val="bg1"/>
                </a:solidFill>
              </a:rPr>
              <a:t>Prim</a:t>
            </a:r>
            <a:r>
              <a:rPr lang="en-US" dirty="0">
                <a:solidFill>
                  <a:schemeClr val="accent5">
                    <a:lumMod val="50000"/>
                  </a:schemeClr>
                </a:solidFill>
              </a:rPr>
              <a:t>ary Monetary Policy Tool</a:t>
            </a:r>
          </a:p>
        </p:txBody>
      </p:sp>
      <p:sp>
        <p:nvSpPr>
          <p:cNvPr id="4" name="Slide Number Placeholder 3">
            <a:extLst>
              <a:ext uri="{FF2B5EF4-FFF2-40B4-BE49-F238E27FC236}">
                <a16:creationId xmlns:a16="http://schemas.microsoft.com/office/drawing/2014/main" id="{32AB0CB1-66A7-D646-FE03-56309B9948EB}"/>
              </a:ext>
            </a:extLst>
          </p:cNvPr>
          <p:cNvSpPr>
            <a:spLocks noGrp="1"/>
          </p:cNvSpPr>
          <p:nvPr>
            <p:ph type="sldNum" sz="quarter" idx="12"/>
          </p:nvPr>
        </p:nvSpPr>
        <p:spPr/>
        <p:txBody>
          <a:bodyPr/>
          <a:lstStyle/>
          <a:p>
            <a:fld id="{D9F085D5-EC86-4F6A-B501-C1359CB39116}" type="slidenum">
              <a:rPr lang="en-GB" smtClean="0"/>
              <a:t>36</a:t>
            </a:fld>
            <a:endParaRPr lang="en-GB"/>
          </a:p>
        </p:txBody>
      </p:sp>
      <p:pic>
        <p:nvPicPr>
          <p:cNvPr id="22" name="Picture 21">
            <a:extLst>
              <a:ext uri="{FF2B5EF4-FFF2-40B4-BE49-F238E27FC236}">
                <a16:creationId xmlns:a16="http://schemas.microsoft.com/office/drawing/2014/main" id="{795B75EC-B54D-4310-40D5-2DD105C43E87}"/>
              </a:ext>
            </a:extLst>
          </p:cNvPr>
          <p:cNvPicPr>
            <a:picLocks/>
          </p:cNvPicPr>
          <p:nvPr/>
        </p:nvPicPr>
        <p:blipFill>
          <a:blip r:embed="rId2"/>
          <a:stretch>
            <a:fillRect/>
          </a:stretch>
        </p:blipFill>
        <p:spPr>
          <a:xfrm>
            <a:off x="0" y="1555995"/>
            <a:ext cx="12207240" cy="4572000"/>
          </a:xfrm>
          <a:prstGeom prst="rect">
            <a:avLst/>
          </a:prstGeom>
        </p:spPr>
      </p:pic>
      <p:pic>
        <p:nvPicPr>
          <p:cNvPr id="18" name="Content Placeholder 17">
            <a:extLst>
              <a:ext uri="{FF2B5EF4-FFF2-40B4-BE49-F238E27FC236}">
                <a16:creationId xmlns:a16="http://schemas.microsoft.com/office/drawing/2014/main" id="{ECC8EE8F-3ED7-E3EC-FA48-68E979128C51}"/>
              </a:ext>
            </a:extLst>
          </p:cNvPr>
          <p:cNvPicPr>
            <a:picLocks noGrp="1"/>
          </p:cNvPicPr>
          <p:nvPr>
            <p:ph idx="1"/>
          </p:nvPr>
        </p:nvPicPr>
        <p:blipFill>
          <a:blip r:embed="rId3"/>
          <a:stretch>
            <a:fillRect/>
          </a:stretch>
        </p:blipFill>
        <p:spPr>
          <a:xfrm>
            <a:off x="-12194" y="1555995"/>
            <a:ext cx="12204194" cy="4572000"/>
          </a:xfrm>
          <a:prstGeom prst="rect">
            <a:avLst/>
          </a:prstGeom>
        </p:spPr>
      </p:pic>
    </p:spTree>
    <p:extLst>
      <p:ext uri="{BB962C8B-B14F-4D97-AF65-F5344CB8AC3E}">
        <p14:creationId xmlns:p14="http://schemas.microsoft.com/office/powerpoint/2010/main" val="1040469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43219-EE0D-AD33-6C89-63E6E4B795EE}"/>
              </a:ext>
            </a:extLst>
          </p:cNvPr>
          <p:cNvSpPr>
            <a:spLocks noGrp="1"/>
          </p:cNvSpPr>
          <p:nvPr>
            <p:ph type="title"/>
          </p:nvPr>
        </p:nvSpPr>
        <p:spPr/>
        <p:txBody>
          <a:bodyPr/>
          <a:lstStyle/>
          <a:p>
            <a:r>
              <a:rPr lang="en-US" dirty="0">
                <a:solidFill>
                  <a:schemeClr val="bg1"/>
                </a:solidFill>
              </a:rPr>
              <a:t>Qu</a:t>
            </a:r>
            <a:r>
              <a:rPr lang="en-US" dirty="0"/>
              <a:t>antitative Easing (QE) Is a Big Deal</a:t>
            </a:r>
          </a:p>
        </p:txBody>
      </p:sp>
      <p:pic>
        <p:nvPicPr>
          <p:cNvPr id="5" name="Content Placeholder 4">
            <a:extLst>
              <a:ext uri="{FF2B5EF4-FFF2-40B4-BE49-F238E27FC236}">
                <a16:creationId xmlns:a16="http://schemas.microsoft.com/office/drawing/2014/main" id="{C8BA44F3-C51D-43ED-1EDD-C2C488B8DBD8}"/>
              </a:ext>
            </a:extLst>
          </p:cNvPr>
          <p:cNvPicPr>
            <a:picLocks noGrp="1" noChangeAspect="1"/>
          </p:cNvPicPr>
          <p:nvPr>
            <p:ph idx="1"/>
          </p:nvPr>
        </p:nvPicPr>
        <p:blipFill>
          <a:blip r:embed="rId2"/>
          <a:stretch>
            <a:fillRect/>
          </a:stretch>
        </p:blipFill>
        <p:spPr>
          <a:xfrm>
            <a:off x="320039" y="1717877"/>
            <a:ext cx="11551921" cy="4572000"/>
          </a:xfrm>
          <a:prstGeom prst="rect">
            <a:avLst/>
          </a:prstGeom>
        </p:spPr>
      </p:pic>
      <p:pic>
        <p:nvPicPr>
          <p:cNvPr id="6" name="Content Placeholder 4">
            <a:extLst>
              <a:ext uri="{FF2B5EF4-FFF2-40B4-BE49-F238E27FC236}">
                <a16:creationId xmlns:a16="http://schemas.microsoft.com/office/drawing/2014/main" id="{4E886C04-FF51-CF86-A682-CBA661A1F0F1}"/>
              </a:ext>
            </a:extLst>
          </p:cNvPr>
          <p:cNvPicPr>
            <a:picLocks noChangeAspect="1"/>
          </p:cNvPicPr>
          <p:nvPr/>
        </p:nvPicPr>
        <p:blipFill>
          <a:blip r:embed="rId3"/>
          <a:stretch>
            <a:fillRect/>
          </a:stretch>
        </p:blipFill>
        <p:spPr>
          <a:xfrm>
            <a:off x="320039" y="1727816"/>
            <a:ext cx="11551921" cy="4572000"/>
          </a:xfrm>
          <a:prstGeom prst="rect">
            <a:avLst/>
          </a:prstGeom>
        </p:spPr>
      </p:pic>
      <p:sp>
        <p:nvSpPr>
          <p:cNvPr id="4" name="Slide Number Placeholder 3">
            <a:extLst>
              <a:ext uri="{FF2B5EF4-FFF2-40B4-BE49-F238E27FC236}">
                <a16:creationId xmlns:a16="http://schemas.microsoft.com/office/drawing/2014/main" id="{C5C92CA3-D857-3475-00C6-5896299D846E}"/>
              </a:ext>
            </a:extLst>
          </p:cNvPr>
          <p:cNvSpPr>
            <a:spLocks noGrp="1"/>
          </p:cNvSpPr>
          <p:nvPr>
            <p:ph type="sldNum" sz="quarter" idx="12"/>
          </p:nvPr>
        </p:nvSpPr>
        <p:spPr/>
        <p:txBody>
          <a:bodyPr/>
          <a:lstStyle/>
          <a:p>
            <a:fld id="{D9F085D5-EC86-4F6A-B501-C1359CB39116}" type="slidenum">
              <a:rPr lang="en-GB" smtClean="0"/>
              <a:t>37</a:t>
            </a:fld>
            <a:endParaRPr lang="en-GB"/>
          </a:p>
        </p:txBody>
      </p:sp>
    </p:spTree>
    <p:extLst>
      <p:ext uri="{BB962C8B-B14F-4D97-AF65-F5344CB8AC3E}">
        <p14:creationId xmlns:p14="http://schemas.microsoft.com/office/powerpoint/2010/main" val="1625741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9384A-E553-8041-4E4D-BB79BB4E99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8591F2-6E1A-8302-563F-60D1C27F2B67}"/>
              </a:ext>
            </a:extLst>
          </p:cNvPr>
          <p:cNvSpPr>
            <a:spLocks noGrp="1"/>
          </p:cNvSpPr>
          <p:nvPr>
            <p:ph type="title"/>
          </p:nvPr>
        </p:nvSpPr>
        <p:spPr/>
        <p:txBody>
          <a:bodyPr/>
          <a:lstStyle/>
          <a:p>
            <a:r>
              <a:rPr lang="en-US" dirty="0">
                <a:solidFill>
                  <a:schemeClr val="bg1"/>
                </a:solidFill>
              </a:rPr>
              <a:t>Ce</a:t>
            </a:r>
            <a:r>
              <a:rPr lang="en-US" dirty="0"/>
              <a:t>ntral Bank Independence</a:t>
            </a:r>
          </a:p>
        </p:txBody>
      </p:sp>
      <p:sp>
        <p:nvSpPr>
          <p:cNvPr id="3" name="Content Placeholder 2">
            <a:extLst>
              <a:ext uri="{FF2B5EF4-FFF2-40B4-BE49-F238E27FC236}">
                <a16:creationId xmlns:a16="http://schemas.microsoft.com/office/drawing/2014/main" id="{C95832B0-B491-4795-7801-94DA03382895}"/>
              </a:ext>
            </a:extLst>
          </p:cNvPr>
          <p:cNvSpPr>
            <a:spLocks noGrp="1"/>
          </p:cNvSpPr>
          <p:nvPr>
            <p:ph idx="1"/>
          </p:nvPr>
        </p:nvSpPr>
        <p:spPr/>
        <p:txBody>
          <a:bodyPr>
            <a:normAutofit fontScale="92500" lnSpcReduction="10000"/>
          </a:bodyPr>
          <a:lstStyle/>
          <a:p>
            <a:r>
              <a:rPr lang="en-US" dirty="0"/>
              <a:t>Monetary Policy interest rate decisions are made by the Fed (FOMC) and cannot be reversed by other branches of government.</a:t>
            </a:r>
          </a:p>
          <a:p>
            <a:r>
              <a:rPr lang="en-US" dirty="0"/>
              <a:t>Federal Reserve Governors have 14-year terms.</a:t>
            </a:r>
          </a:p>
          <a:p>
            <a:r>
              <a:rPr lang="en-US" dirty="0"/>
              <a:t>The Fed’s expenses are financed from operations; it doesn’t have to go to Congress for appropriation</a:t>
            </a:r>
          </a:p>
          <a:p>
            <a:r>
              <a:rPr lang="en-US" dirty="0"/>
              <a:t>The Fed is accountable to Congress and the public by:</a:t>
            </a:r>
          </a:p>
          <a:p>
            <a:pPr lvl="1"/>
            <a:r>
              <a:rPr lang="en-US" dirty="0"/>
              <a:t>Congress Sets the “Dual Mandate” (but not numerical targets).</a:t>
            </a:r>
          </a:p>
          <a:p>
            <a:pPr lvl="1"/>
            <a:r>
              <a:rPr lang="en-US" dirty="0"/>
              <a:t>Chair testifies to Congress.</a:t>
            </a:r>
          </a:p>
          <a:p>
            <a:pPr lvl="1"/>
            <a:r>
              <a:rPr lang="en-US" dirty="0"/>
              <a:t>Policy Statement issued and Chair Press Conference after Policy meeting</a:t>
            </a:r>
          </a:p>
          <a:p>
            <a:pPr lvl="1"/>
            <a:r>
              <a:rPr lang="en-US" dirty="0"/>
              <a:t>Current Policy deliberations are made available with a 6-week lag.</a:t>
            </a:r>
          </a:p>
          <a:p>
            <a:pPr lvl="1"/>
            <a:r>
              <a:rPr lang="en-US" dirty="0"/>
              <a:t>All policy discussions are released with a 5-year lag.</a:t>
            </a:r>
          </a:p>
          <a:p>
            <a:pPr marL="0" indent="0">
              <a:buNone/>
            </a:pPr>
            <a:endParaRPr lang="en-US" dirty="0"/>
          </a:p>
        </p:txBody>
      </p:sp>
      <p:sp>
        <p:nvSpPr>
          <p:cNvPr id="4" name="Slide Number Placeholder 3">
            <a:extLst>
              <a:ext uri="{FF2B5EF4-FFF2-40B4-BE49-F238E27FC236}">
                <a16:creationId xmlns:a16="http://schemas.microsoft.com/office/drawing/2014/main" id="{A8056621-0C78-597F-DF8B-E6D1570274A5}"/>
              </a:ext>
            </a:extLst>
          </p:cNvPr>
          <p:cNvSpPr>
            <a:spLocks noGrp="1"/>
          </p:cNvSpPr>
          <p:nvPr>
            <p:ph type="sldNum" sz="quarter" idx="12"/>
          </p:nvPr>
        </p:nvSpPr>
        <p:spPr/>
        <p:txBody>
          <a:bodyPr/>
          <a:lstStyle/>
          <a:p>
            <a:fld id="{D9F085D5-EC86-4F6A-B501-C1359CB39116}" type="slidenum">
              <a:rPr lang="en-GB" smtClean="0"/>
              <a:t>38</a:t>
            </a:fld>
            <a:endParaRPr lang="en-GB" dirty="0"/>
          </a:p>
        </p:txBody>
      </p:sp>
    </p:spTree>
    <p:extLst>
      <p:ext uri="{BB962C8B-B14F-4D97-AF65-F5344CB8AC3E}">
        <p14:creationId xmlns:p14="http://schemas.microsoft.com/office/powerpoint/2010/main" val="4262105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85DE6D-FD1F-F53D-E51C-9FE287D9426D}"/>
              </a:ext>
            </a:extLst>
          </p:cNvPr>
          <p:cNvSpPr>
            <a:spLocks noGrp="1"/>
          </p:cNvSpPr>
          <p:nvPr>
            <p:ph type="title"/>
          </p:nvPr>
        </p:nvSpPr>
        <p:spPr/>
        <p:txBody>
          <a:bodyPr/>
          <a:lstStyle/>
          <a:p>
            <a:r>
              <a:rPr lang="en-US" dirty="0">
                <a:solidFill>
                  <a:schemeClr val="bg1"/>
                </a:solidFill>
              </a:rPr>
              <a:t>Cen</a:t>
            </a:r>
            <a:r>
              <a:rPr lang="en-US" dirty="0">
                <a:solidFill>
                  <a:schemeClr val="accent5">
                    <a:lumMod val="50000"/>
                  </a:schemeClr>
                </a:solidFill>
              </a:rPr>
              <a:t>tral Bank Independence at Democracy</a:t>
            </a:r>
            <a:endParaRPr lang="en-US" dirty="0">
              <a:solidFill>
                <a:schemeClr val="bg1"/>
              </a:solidFill>
            </a:endParaRPr>
          </a:p>
        </p:txBody>
      </p:sp>
      <p:sp>
        <p:nvSpPr>
          <p:cNvPr id="3" name="Content Placeholder 2">
            <a:extLst>
              <a:ext uri="{FF2B5EF4-FFF2-40B4-BE49-F238E27FC236}">
                <a16:creationId xmlns:a16="http://schemas.microsoft.com/office/drawing/2014/main" id="{B35C982A-AAB5-7745-CE10-3DDDC164F82A}"/>
              </a:ext>
            </a:extLst>
          </p:cNvPr>
          <p:cNvSpPr>
            <a:spLocks noGrp="1"/>
          </p:cNvSpPr>
          <p:nvPr>
            <p:ph idx="1"/>
          </p:nvPr>
        </p:nvSpPr>
        <p:spPr/>
        <p:txBody>
          <a:bodyPr/>
          <a:lstStyle/>
          <a:p>
            <a:r>
              <a:rPr lang="en-US" dirty="0"/>
              <a:t>The argument for independence is based on the view (supported by evidence) that monetary policy driven by democratic politics delivers higher average inflation with no effect on average unemployment.</a:t>
            </a:r>
          </a:p>
          <a:p>
            <a:r>
              <a:rPr lang="en-US" dirty="0"/>
              <a:t>Squaring the circle:</a:t>
            </a:r>
          </a:p>
          <a:p>
            <a:pPr marL="971550" lvl="1" indent="-514350">
              <a:buFont typeface="+mj-lt"/>
              <a:buAutoNum type="arabicPeriod"/>
            </a:pPr>
            <a:r>
              <a:rPr lang="en-US" dirty="0"/>
              <a:t>Political accountability.</a:t>
            </a:r>
          </a:p>
          <a:p>
            <a:pPr marL="971550" lvl="1" indent="-514350">
              <a:buFont typeface="+mj-lt"/>
              <a:buAutoNum type="arabicPeriod"/>
            </a:pPr>
            <a:r>
              <a:rPr lang="en-US" dirty="0"/>
              <a:t>The Fed should “stay” in its lane.  Ignore all issues other that monetary policy and financial stability.</a:t>
            </a:r>
          </a:p>
          <a:p>
            <a:endParaRPr lang="en-US" dirty="0"/>
          </a:p>
        </p:txBody>
      </p:sp>
      <p:sp>
        <p:nvSpPr>
          <p:cNvPr id="4" name="Slide Number Placeholder 3">
            <a:extLst>
              <a:ext uri="{FF2B5EF4-FFF2-40B4-BE49-F238E27FC236}">
                <a16:creationId xmlns:a16="http://schemas.microsoft.com/office/drawing/2014/main" id="{53B414BA-55BE-387A-F2D2-D46B924C299B}"/>
              </a:ext>
            </a:extLst>
          </p:cNvPr>
          <p:cNvSpPr>
            <a:spLocks noGrp="1"/>
          </p:cNvSpPr>
          <p:nvPr>
            <p:ph type="sldNum" sz="quarter" idx="12"/>
          </p:nvPr>
        </p:nvSpPr>
        <p:spPr/>
        <p:txBody>
          <a:bodyPr/>
          <a:lstStyle/>
          <a:p>
            <a:fld id="{D9F085D5-EC86-4F6A-B501-C1359CB39116}" type="slidenum">
              <a:rPr lang="en-GB" smtClean="0"/>
              <a:t>39</a:t>
            </a:fld>
            <a:endParaRPr lang="en-GB"/>
          </a:p>
        </p:txBody>
      </p:sp>
    </p:spTree>
    <p:extLst>
      <p:ext uri="{BB962C8B-B14F-4D97-AF65-F5344CB8AC3E}">
        <p14:creationId xmlns:p14="http://schemas.microsoft.com/office/powerpoint/2010/main" val="1949527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D8BC2-1D7B-4F93-189D-77C22609F96D}"/>
              </a:ext>
            </a:extLst>
          </p:cNvPr>
          <p:cNvSpPr>
            <a:spLocks noGrp="1"/>
          </p:cNvSpPr>
          <p:nvPr>
            <p:ph type="title"/>
          </p:nvPr>
        </p:nvSpPr>
        <p:spPr/>
        <p:txBody>
          <a:bodyPr/>
          <a:lstStyle/>
          <a:p>
            <a:r>
              <a:rPr lang="en-US" dirty="0">
                <a:solidFill>
                  <a:schemeClr val="bg1"/>
                </a:solidFill>
              </a:rPr>
              <a:t>Pow</a:t>
            </a:r>
            <a:r>
              <a:rPr lang="en-US" dirty="0">
                <a:solidFill>
                  <a:schemeClr val="accent5">
                    <a:lumMod val="50000"/>
                  </a:schemeClr>
                </a:solidFill>
              </a:rPr>
              <a:t>ell’s Record</a:t>
            </a:r>
          </a:p>
        </p:txBody>
      </p:sp>
      <p:sp>
        <p:nvSpPr>
          <p:cNvPr id="3" name="Content Placeholder 2">
            <a:extLst>
              <a:ext uri="{FF2B5EF4-FFF2-40B4-BE49-F238E27FC236}">
                <a16:creationId xmlns:a16="http://schemas.microsoft.com/office/drawing/2014/main" id="{1308B78D-3E44-7927-F6B9-A2BC253876F1}"/>
              </a:ext>
            </a:extLst>
          </p:cNvPr>
          <p:cNvSpPr>
            <a:spLocks noGrp="1"/>
          </p:cNvSpPr>
          <p:nvPr>
            <p:ph idx="1"/>
          </p:nvPr>
        </p:nvSpPr>
        <p:spPr/>
        <p:txBody>
          <a:bodyPr>
            <a:normAutofit fontScale="92500" lnSpcReduction="10000"/>
          </a:bodyPr>
          <a:lstStyle/>
          <a:p>
            <a:r>
              <a:rPr lang="en-US" dirty="0"/>
              <a:t>Big Mistake:  Allowed to Accelerate from March 2021 to 9 percent by July 2022.  Why?</a:t>
            </a:r>
          </a:p>
          <a:p>
            <a:pPr marL="0" indent="0">
              <a:buNone/>
            </a:pPr>
            <a:r>
              <a:rPr lang="en-US" dirty="0"/>
              <a:t>He (and others) felt Covid supply disruptions were temporary, price shock.</a:t>
            </a:r>
          </a:p>
          <a:p>
            <a:r>
              <a:rPr lang="en-US" dirty="0"/>
              <a:t>Smaller Mistake:  Covid QE was probably too big.</a:t>
            </a:r>
          </a:p>
          <a:p>
            <a:endParaRPr lang="en-US" dirty="0"/>
          </a:p>
          <a:p>
            <a:r>
              <a:rPr lang="en-US" dirty="0"/>
              <a:t>Big Achievement: Starting in March of 22 Monetary Policy has been nearly perfect</a:t>
            </a:r>
          </a:p>
          <a:p>
            <a:pPr lvl="1"/>
            <a:r>
              <a:rPr lang="en-US" dirty="0"/>
              <a:t>Inflation has fallen dramatically with small rise unemployment and no recession.</a:t>
            </a:r>
          </a:p>
          <a:p>
            <a:r>
              <a:rPr lang="en-US" dirty="0"/>
              <a:t>What about the recent increase in inflation</a:t>
            </a:r>
          </a:p>
          <a:p>
            <a:pPr marL="0" indent="0">
              <a:buNone/>
            </a:pPr>
            <a:r>
              <a:rPr lang="en-US" dirty="0"/>
              <a:t>Tariffs and Oil Prices are classic Price Shocks</a:t>
            </a:r>
          </a:p>
          <a:p>
            <a:endParaRPr lang="en-US" dirty="0"/>
          </a:p>
          <a:p>
            <a:endParaRPr lang="en-US" dirty="0"/>
          </a:p>
        </p:txBody>
      </p:sp>
      <p:sp>
        <p:nvSpPr>
          <p:cNvPr id="4" name="Slide Number Placeholder 3">
            <a:extLst>
              <a:ext uri="{FF2B5EF4-FFF2-40B4-BE49-F238E27FC236}">
                <a16:creationId xmlns:a16="http://schemas.microsoft.com/office/drawing/2014/main" id="{9AB2DD32-EF45-7DFA-2960-95231734971D}"/>
              </a:ext>
            </a:extLst>
          </p:cNvPr>
          <p:cNvSpPr>
            <a:spLocks noGrp="1"/>
          </p:cNvSpPr>
          <p:nvPr>
            <p:ph type="sldNum" sz="quarter" idx="12"/>
          </p:nvPr>
        </p:nvSpPr>
        <p:spPr/>
        <p:txBody>
          <a:bodyPr/>
          <a:lstStyle/>
          <a:p>
            <a:fld id="{D9F085D5-EC86-4F6A-B501-C1359CB39116}" type="slidenum">
              <a:rPr lang="en-GB" smtClean="0"/>
              <a:t>40</a:t>
            </a:fld>
            <a:endParaRPr lang="en-GB"/>
          </a:p>
        </p:txBody>
      </p:sp>
    </p:spTree>
    <p:extLst>
      <p:ext uri="{BB962C8B-B14F-4D97-AF65-F5344CB8AC3E}">
        <p14:creationId xmlns:p14="http://schemas.microsoft.com/office/powerpoint/2010/main" val="577618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0BEEB-3B1C-CE2F-C80A-A99DC1F477D1}"/>
              </a:ext>
            </a:extLst>
          </p:cNvPr>
          <p:cNvSpPr>
            <a:spLocks noGrp="1"/>
          </p:cNvSpPr>
          <p:nvPr>
            <p:ph type="title"/>
          </p:nvPr>
        </p:nvSpPr>
        <p:spPr/>
        <p:txBody>
          <a:bodyPr/>
          <a:lstStyle/>
          <a:p>
            <a:r>
              <a:rPr lang="en-US" dirty="0">
                <a:solidFill>
                  <a:schemeClr val="bg1"/>
                </a:solidFill>
              </a:rPr>
              <a:t>Pric</a:t>
            </a:r>
            <a:r>
              <a:rPr lang="en-US" dirty="0">
                <a:solidFill>
                  <a:schemeClr val="accent5">
                    <a:lumMod val="50000"/>
                  </a:schemeClr>
                </a:solidFill>
              </a:rPr>
              <a:t>e Shocks pose a dilemma</a:t>
            </a:r>
            <a:endParaRPr lang="en-US" dirty="0">
              <a:solidFill>
                <a:schemeClr val="bg1"/>
              </a:solidFill>
            </a:endParaRPr>
          </a:p>
        </p:txBody>
      </p:sp>
      <p:sp>
        <p:nvSpPr>
          <p:cNvPr id="3" name="Content Placeholder 2">
            <a:extLst>
              <a:ext uri="{FF2B5EF4-FFF2-40B4-BE49-F238E27FC236}">
                <a16:creationId xmlns:a16="http://schemas.microsoft.com/office/drawing/2014/main" id="{0F2FACF9-2956-5559-6378-B34D8AF63874}"/>
              </a:ext>
            </a:extLst>
          </p:cNvPr>
          <p:cNvSpPr>
            <a:spLocks noGrp="1"/>
          </p:cNvSpPr>
          <p:nvPr>
            <p:ph idx="1"/>
          </p:nvPr>
        </p:nvSpPr>
        <p:spPr/>
        <p:txBody>
          <a:bodyPr/>
          <a:lstStyle/>
          <a:p>
            <a:r>
              <a:rPr lang="en-US" dirty="0"/>
              <a:t>To combat rising unemployment the Fed needs to lower interest rates to increase demand and spending.</a:t>
            </a:r>
          </a:p>
          <a:p>
            <a:r>
              <a:rPr lang="en-US" dirty="0"/>
              <a:t>To combat rising inflation the Fed needs to raise interest rates to lower demand and spending.</a:t>
            </a:r>
          </a:p>
          <a:p>
            <a:r>
              <a:rPr lang="en-US" dirty="0"/>
              <a:t>In navigating the path between the two problems it is crucial not to:</a:t>
            </a:r>
          </a:p>
          <a:p>
            <a:pPr marL="971550" lvl="1" indent="-514350">
              <a:buFont typeface="+mj-lt"/>
              <a:buAutoNum type="arabicPeriod"/>
            </a:pPr>
            <a:r>
              <a:rPr lang="en-US" dirty="0"/>
              <a:t>Allow temporary inflation to feed into inflationary expectations (Note credibility makes this easier to accomplish).</a:t>
            </a:r>
          </a:p>
          <a:p>
            <a:pPr marL="971550" lvl="1" indent="-514350">
              <a:buFont typeface="+mj-lt"/>
              <a:buAutoNum type="arabicPeriod"/>
            </a:pPr>
            <a:r>
              <a:rPr lang="en-US" dirty="0"/>
              <a:t>Cause a recession by raising interest rates too far, too fast.</a:t>
            </a:r>
          </a:p>
          <a:p>
            <a:pPr marL="0" indent="0">
              <a:buNone/>
            </a:pPr>
            <a:r>
              <a:rPr lang="en-US" dirty="0"/>
              <a:t>Powell’s Post 2023 success was “steering” correctly:  reduction in inflation with no recession.</a:t>
            </a:r>
          </a:p>
          <a:p>
            <a:endParaRPr lang="en-US" dirty="0"/>
          </a:p>
        </p:txBody>
      </p:sp>
      <p:sp>
        <p:nvSpPr>
          <p:cNvPr id="4" name="Slide Number Placeholder 3">
            <a:extLst>
              <a:ext uri="{FF2B5EF4-FFF2-40B4-BE49-F238E27FC236}">
                <a16:creationId xmlns:a16="http://schemas.microsoft.com/office/drawing/2014/main" id="{CF62B6C2-B3BB-3A7B-A5E7-8ADD863FBB03}"/>
              </a:ext>
            </a:extLst>
          </p:cNvPr>
          <p:cNvSpPr>
            <a:spLocks noGrp="1"/>
          </p:cNvSpPr>
          <p:nvPr>
            <p:ph type="sldNum" sz="quarter" idx="12"/>
          </p:nvPr>
        </p:nvSpPr>
        <p:spPr/>
        <p:txBody>
          <a:bodyPr/>
          <a:lstStyle/>
          <a:p>
            <a:fld id="{D9F085D5-EC86-4F6A-B501-C1359CB39116}" type="slidenum">
              <a:rPr lang="en-GB" smtClean="0"/>
              <a:t>41</a:t>
            </a:fld>
            <a:endParaRPr lang="en-GB"/>
          </a:p>
        </p:txBody>
      </p:sp>
    </p:spTree>
    <p:extLst>
      <p:ext uri="{BB962C8B-B14F-4D97-AF65-F5344CB8AC3E}">
        <p14:creationId xmlns:p14="http://schemas.microsoft.com/office/powerpoint/2010/main" val="1889582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fade">
                                      <p:cBhvr>
                                        <p:cTn id="2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10AD3-2EC7-7C68-8CD7-96FD0E27B596}"/>
              </a:ext>
            </a:extLst>
          </p:cNvPr>
          <p:cNvSpPr>
            <a:spLocks noGrp="1"/>
          </p:cNvSpPr>
          <p:nvPr>
            <p:ph type="title"/>
          </p:nvPr>
        </p:nvSpPr>
        <p:spPr>
          <a:xfrm>
            <a:off x="744070" y="0"/>
            <a:ext cx="10515600" cy="1325563"/>
          </a:xfrm>
        </p:spPr>
        <p:txBody>
          <a:bodyPr/>
          <a:lstStyle/>
          <a:p>
            <a:r>
              <a:rPr lang="en-US" dirty="0">
                <a:solidFill>
                  <a:schemeClr val="bg1"/>
                </a:solidFill>
              </a:rPr>
              <a:t>Scyl</a:t>
            </a:r>
            <a:r>
              <a:rPr lang="en-US" dirty="0">
                <a:solidFill>
                  <a:schemeClr val="accent5">
                    <a:lumMod val="50000"/>
                  </a:schemeClr>
                </a:solidFill>
              </a:rPr>
              <a:t>la and Charybdis: “A Rock and a Hard Place”</a:t>
            </a:r>
            <a:endParaRPr lang="en-US" dirty="0">
              <a:solidFill>
                <a:schemeClr val="bg1"/>
              </a:solidFill>
            </a:endParaRPr>
          </a:p>
        </p:txBody>
      </p:sp>
      <p:pic>
        <p:nvPicPr>
          <p:cNvPr id="5" name="Content Placeholder 4" descr="The phrase &quot;Between a Rock &amp; a Hard Place&quot; has roots in ...">
            <a:extLst>
              <a:ext uri="{FF2B5EF4-FFF2-40B4-BE49-F238E27FC236}">
                <a16:creationId xmlns:a16="http://schemas.microsoft.com/office/drawing/2014/main" id="{8C4BBF91-4843-AC3E-4BDA-C333084C9305}"/>
              </a:ext>
            </a:extLst>
          </p:cNvPr>
          <p:cNvPicPr>
            <a:picLocks noGrp="1" noChangeAspect="1"/>
          </p:cNvPicPr>
          <p:nvPr>
            <p:ph idx="1"/>
          </p:nvPr>
        </p:nvPicPr>
        <p:blipFill>
          <a:blip r:embed="rId2"/>
          <a:stretch>
            <a:fillRect/>
          </a:stretch>
        </p:blipFill>
        <p:spPr>
          <a:xfrm>
            <a:off x="1955163" y="1475346"/>
            <a:ext cx="8093414" cy="4754880"/>
          </a:xfrm>
          <a:prstGeom prst="rect">
            <a:avLst/>
          </a:prstGeom>
        </p:spPr>
      </p:pic>
      <p:sp>
        <p:nvSpPr>
          <p:cNvPr id="4" name="Slide Number Placeholder 3">
            <a:extLst>
              <a:ext uri="{FF2B5EF4-FFF2-40B4-BE49-F238E27FC236}">
                <a16:creationId xmlns:a16="http://schemas.microsoft.com/office/drawing/2014/main" id="{229C3150-80BB-2F2E-DDC6-845A82C3586A}"/>
              </a:ext>
            </a:extLst>
          </p:cNvPr>
          <p:cNvSpPr>
            <a:spLocks noGrp="1"/>
          </p:cNvSpPr>
          <p:nvPr>
            <p:ph type="sldNum" sz="quarter" idx="12"/>
          </p:nvPr>
        </p:nvSpPr>
        <p:spPr/>
        <p:txBody>
          <a:bodyPr/>
          <a:lstStyle/>
          <a:p>
            <a:fld id="{D9F085D5-EC86-4F6A-B501-C1359CB39116}" type="slidenum">
              <a:rPr lang="en-GB" smtClean="0"/>
              <a:t>42</a:t>
            </a:fld>
            <a:endParaRPr lang="en-GB"/>
          </a:p>
        </p:txBody>
      </p:sp>
      <p:sp>
        <p:nvSpPr>
          <p:cNvPr id="3" name="TextBox 2">
            <a:extLst>
              <a:ext uri="{FF2B5EF4-FFF2-40B4-BE49-F238E27FC236}">
                <a16:creationId xmlns:a16="http://schemas.microsoft.com/office/drawing/2014/main" id="{6ADD2DDB-5785-7437-D789-EE53FBDDBC20}"/>
              </a:ext>
            </a:extLst>
          </p:cNvPr>
          <p:cNvSpPr txBox="1"/>
          <p:nvPr/>
        </p:nvSpPr>
        <p:spPr>
          <a:xfrm>
            <a:off x="9915138" y="3322528"/>
            <a:ext cx="2299835" cy="523220"/>
          </a:xfrm>
          <a:prstGeom prst="rect">
            <a:avLst/>
          </a:prstGeom>
          <a:noFill/>
        </p:spPr>
        <p:txBody>
          <a:bodyPr wrap="square" rtlCol="0">
            <a:spAutoFit/>
          </a:bodyPr>
          <a:lstStyle/>
          <a:p>
            <a:r>
              <a:rPr lang="en-US" sz="2800" dirty="0"/>
              <a:t>Jerome Powell</a:t>
            </a:r>
          </a:p>
        </p:txBody>
      </p:sp>
      <p:cxnSp>
        <p:nvCxnSpPr>
          <p:cNvPr id="7" name="Straight Arrow Connector 6">
            <a:extLst>
              <a:ext uri="{FF2B5EF4-FFF2-40B4-BE49-F238E27FC236}">
                <a16:creationId xmlns:a16="http://schemas.microsoft.com/office/drawing/2014/main" id="{1C40A7C2-F909-29B4-50E7-AC6EA5C93159}"/>
              </a:ext>
            </a:extLst>
          </p:cNvPr>
          <p:cNvCxnSpPr>
            <a:cxnSpLocks/>
          </p:cNvCxnSpPr>
          <p:nvPr/>
        </p:nvCxnSpPr>
        <p:spPr>
          <a:xfrm flipH="1">
            <a:off x="6766041" y="3783695"/>
            <a:ext cx="3263816" cy="1283810"/>
          </a:xfrm>
          <a:prstGeom prst="straightConnector1">
            <a:avLst/>
          </a:prstGeom>
          <a:ln w="25400">
            <a:solidFill>
              <a:srgbClr val="FF0000"/>
            </a:solidFill>
            <a:headEnd type="none"/>
            <a:tailEnd type="triangle" w="lg" len="lg"/>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88AF9E46-80C2-9225-4344-76C23DCB4571}"/>
              </a:ext>
            </a:extLst>
          </p:cNvPr>
          <p:cNvSpPr txBox="1"/>
          <p:nvPr/>
        </p:nvSpPr>
        <p:spPr>
          <a:xfrm>
            <a:off x="10114764" y="1917426"/>
            <a:ext cx="1835000" cy="584775"/>
          </a:xfrm>
          <a:prstGeom prst="rect">
            <a:avLst/>
          </a:prstGeom>
          <a:noFill/>
        </p:spPr>
        <p:txBody>
          <a:bodyPr wrap="square" rtlCol="0">
            <a:spAutoFit/>
          </a:bodyPr>
          <a:lstStyle/>
          <a:p>
            <a:r>
              <a:rPr lang="en-US" sz="3200" dirty="0"/>
              <a:t>Inflation</a:t>
            </a:r>
          </a:p>
        </p:txBody>
      </p:sp>
      <p:cxnSp>
        <p:nvCxnSpPr>
          <p:cNvPr id="9" name="Straight Arrow Connector 8">
            <a:extLst>
              <a:ext uri="{FF2B5EF4-FFF2-40B4-BE49-F238E27FC236}">
                <a16:creationId xmlns:a16="http://schemas.microsoft.com/office/drawing/2014/main" id="{2B8FC5EB-46C2-5CBA-1FAB-07D125D28C68}"/>
              </a:ext>
            </a:extLst>
          </p:cNvPr>
          <p:cNvCxnSpPr>
            <a:cxnSpLocks/>
          </p:cNvCxnSpPr>
          <p:nvPr/>
        </p:nvCxnSpPr>
        <p:spPr>
          <a:xfrm flipH="1">
            <a:off x="8453093" y="2387043"/>
            <a:ext cx="1705989" cy="1802787"/>
          </a:xfrm>
          <a:prstGeom prst="straightConnector1">
            <a:avLst/>
          </a:prstGeom>
          <a:ln w="25400">
            <a:solidFill>
              <a:srgbClr val="FF0000"/>
            </a:solidFill>
            <a:headEnd type="none"/>
            <a:tailEnd type="stealth" w="lg" len="lg"/>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08857845-64DB-44D8-6BE3-107A0CE2BDC0}"/>
              </a:ext>
            </a:extLst>
          </p:cNvPr>
          <p:cNvSpPr txBox="1"/>
          <p:nvPr/>
        </p:nvSpPr>
        <p:spPr>
          <a:xfrm>
            <a:off x="49706" y="3831894"/>
            <a:ext cx="1835000" cy="584775"/>
          </a:xfrm>
          <a:prstGeom prst="rect">
            <a:avLst/>
          </a:prstGeom>
          <a:noFill/>
        </p:spPr>
        <p:txBody>
          <a:bodyPr wrap="square" rtlCol="0">
            <a:spAutoFit/>
          </a:bodyPr>
          <a:lstStyle/>
          <a:p>
            <a:r>
              <a:rPr lang="en-US" sz="3200" dirty="0"/>
              <a:t>Recession</a:t>
            </a:r>
          </a:p>
        </p:txBody>
      </p:sp>
      <p:cxnSp>
        <p:nvCxnSpPr>
          <p:cNvPr id="13" name="Straight Arrow Connector 12">
            <a:extLst>
              <a:ext uri="{FF2B5EF4-FFF2-40B4-BE49-F238E27FC236}">
                <a16:creationId xmlns:a16="http://schemas.microsoft.com/office/drawing/2014/main" id="{BC0D3A0A-CC4F-6B13-C515-95CCEFE99ECF}"/>
              </a:ext>
            </a:extLst>
          </p:cNvPr>
          <p:cNvCxnSpPr>
            <a:cxnSpLocks/>
          </p:cNvCxnSpPr>
          <p:nvPr/>
        </p:nvCxnSpPr>
        <p:spPr>
          <a:xfrm flipH="1">
            <a:off x="1927052" y="2875175"/>
            <a:ext cx="1966218" cy="1314655"/>
          </a:xfrm>
          <a:prstGeom prst="straightConnector1">
            <a:avLst/>
          </a:prstGeom>
          <a:ln w="25400">
            <a:solidFill>
              <a:srgbClr val="FF0000"/>
            </a:solidFill>
            <a:headEnd type="stealth" w="lg" len="lg"/>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3272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1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7651C-A2BF-B5FD-5133-5510C755F03F}"/>
              </a:ext>
            </a:extLst>
          </p:cNvPr>
          <p:cNvSpPr>
            <a:spLocks noGrp="1"/>
          </p:cNvSpPr>
          <p:nvPr>
            <p:ph type="title"/>
          </p:nvPr>
        </p:nvSpPr>
        <p:spPr/>
        <p:txBody>
          <a:bodyPr/>
          <a:lstStyle/>
          <a:p>
            <a:r>
              <a:rPr lang="en-US" dirty="0">
                <a:solidFill>
                  <a:schemeClr val="bg1"/>
                </a:solidFill>
              </a:rPr>
              <a:t>Kev</a:t>
            </a:r>
            <a:r>
              <a:rPr lang="en-US" dirty="0"/>
              <a:t>in Warsh’s Criticisms</a:t>
            </a:r>
          </a:p>
        </p:txBody>
      </p:sp>
      <p:sp>
        <p:nvSpPr>
          <p:cNvPr id="3" name="Content Placeholder 2">
            <a:extLst>
              <a:ext uri="{FF2B5EF4-FFF2-40B4-BE49-F238E27FC236}">
                <a16:creationId xmlns:a16="http://schemas.microsoft.com/office/drawing/2014/main" id="{46D53A20-6C7C-26C4-232D-A3A2AB5C01C7}"/>
              </a:ext>
            </a:extLst>
          </p:cNvPr>
          <p:cNvSpPr>
            <a:spLocks noGrp="1"/>
          </p:cNvSpPr>
          <p:nvPr>
            <p:ph idx="1"/>
          </p:nvPr>
        </p:nvSpPr>
        <p:spPr/>
        <p:txBody>
          <a:bodyPr/>
          <a:lstStyle/>
          <a:p>
            <a:pPr marL="514350" indent="-514350">
              <a:buFont typeface="+mj-lt"/>
              <a:buAutoNum type="arabicPeriod"/>
            </a:pPr>
            <a:r>
              <a:rPr lang="en-US" dirty="0"/>
              <a:t>2021-2022:  “…greatest mistake in macroeconomic policy in 45 years,” </a:t>
            </a:r>
          </a:p>
          <a:p>
            <a:pPr marL="514350" indent="-514350">
              <a:buFont typeface="+mj-lt"/>
              <a:buAutoNum type="arabicPeriod"/>
            </a:pPr>
            <a:r>
              <a:rPr lang="en-US" dirty="0"/>
              <a:t>QE should not have become a permanent feature of the economy.</a:t>
            </a:r>
          </a:p>
          <a:p>
            <a:pPr marL="514350" indent="-514350">
              <a:buFont typeface="+mj-lt"/>
              <a:buAutoNum type="arabicPeriod"/>
            </a:pPr>
            <a:r>
              <a:rPr lang="en-US" dirty="0"/>
              <a:t>“Mission Creep” threatens political independence.</a:t>
            </a:r>
          </a:p>
          <a:p>
            <a:pPr marL="514350" indent="-514350">
              <a:buFont typeface="+mj-lt"/>
              <a:buAutoNum type="arabicPeriod"/>
            </a:pPr>
            <a:r>
              <a:rPr lang="en-US" dirty="0"/>
              <a:t>Too much “forward guidance,” particularly the dot plot.</a:t>
            </a:r>
          </a:p>
          <a:p>
            <a:pPr marL="514350" indent="-514350">
              <a:buFont typeface="+mj-lt"/>
              <a:buAutoNum type="arabicPeriod"/>
            </a:pPr>
            <a:r>
              <a:rPr lang="en-US" dirty="0"/>
              <a:t>Fed is ignoring the disinflationary effects of AI.</a:t>
            </a:r>
          </a:p>
        </p:txBody>
      </p:sp>
      <p:sp>
        <p:nvSpPr>
          <p:cNvPr id="4" name="Slide Number Placeholder 3">
            <a:extLst>
              <a:ext uri="{FF2B5EF4-FFF2-40B4-BE49-F238E27FC236}">
                <a16:creationId xmlns:a16="http://schemas.microsoft.com/office/drawing/2014/main" id="{8C250C1A-9841-22BA-CBDB-727F6DCD70EC}"/>
              </a:ext>
            </a:extLst>
          </p:cNvPr>
          <p:cNvSpPr>
            <a:spLocks noGrp="1"/>
          </p:cNvSpPr>
          <p:nvPr>
            <p:ph type="sldNum" sz="quarter" idx="12"/>
          </p:nvPr>
        </p:nvSpPr>
        <p:spPr/>
        <p:txBody>
          <a:bodyPr/>
          <a:lstStyle/>
          <a:p>
            <a:fld id="{D9F085D5-EC86-4F6A-B501-C1359CB39116}" type="slidenum">
              <a:rPr lang="en-GB" smtClean="0"/>
              <a:t>43</a:t>
            </a:fld>
            <a:endParaRPr lang="en-GB"/>
          </a:p>
        </p:txBody>
      </p:sp>
    </p:spTree>
    <p:extLst>
      <p:ext uri="{BB962C8B-B14F-4D97-AF65-F5344CB8AC3E}">
        <p14:creationId xmlns:p14="http://schemas.microsoft.com/office/powerpoint/2010/main" val="242283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A780-FCF3-EA4A-22D3-91DB914E1430}"/>
              </a:ext>
            </a:extLst>
          </p:cNvPr>
          <p:cNvSpPr>
            <a:spLocks noGrp="1"/>
          </p:cNvSpPr>
          <p:nvPr>
            <p:ph type="title"/>
          </p:nvPr>
        </p:nvSpPr>
        <p:spPr/>
        <p:txBody>
          <a:bodyPr/>
          <a:lstStyle/>
          <a:p>
            <a:r>
              <a:rPr lang="en-US" dirty="0">
                <a:solidFill>
                  <a:schemeClr val="bg1"/>
                </a:solidFill>
              </a:rPr>
              <a:t>1.   </a:t>
            </a:r>
            <a:r>
              <a:rPr lang="en-US" dirty="0">
                <a:solidFill>
                  <a:schemeClr val="accent5">
                    <a:lumMod val="50000"/>
                  </a:schemeClr>
                </a:solidFill>
              </a:rPr>
              <a:t>2021-2022 Policy Mistake</a:t>
            </a:r>
          </a:p>
        </p:txBody>
      </p:sp>
      <p:sp>
        <p:nvSpPr>
          <p:cNvPr id="3" name="Content Placeholder 2">
            <a:extLst>
              <a:ext uri="{FF2B5EF4-FFF2-40B4-BE49-F238E27FC236}">
                <a16:creationId xmlns:a16="http://schemas.microsoft.com/office/drawing/2014/main" id="{6D5C4831-8E63-CBF9-7223-7C15929CEC09}"/>
              </a:ext>
            </a:extLst>
          </p:cNvPr>
          <p:cNvSpPr>
            <a:spLocks noGrp="1"/>
          </p:cNvSpPr>
          <p:nvPr>
            <p:ph idx="1"/>
          </p:nvPr>
        </p:nvSpPr>
        <p:spPr/>
        <p:txBody>
          <a:bodyPr/>
          <a:lstStyle/>
          <a:p>
            <a:r>
              <a:rPr lang="en-US" dirty="0"/>
              <a:t>The Fed ignored the role of Covid fiscal expansion and focused only on price shocks.</a:t>
            </a:r>
          </a:p>
          <a:p>
            <a:r>
              <a:rPr lang="en-US" dirty="0"/>
              <a:t>“Flexible inflation targeting” allowed the steep run up in inflation.</a:t>
            </a:r>
          </a:p>
          <a:p>
            <a:pPr marL="0" indent="0">
              <a:buNone/>
            </a:pPr>
            <a:r>
              <a:rPr lang="en-US" dirty="0"/>
              <a:t>Flexible Inflation targeting (Fed on Longer Run Goals, 8/27/2020):</a:t>
            </a:r>
          </a:p>
          <a:p>
            <a:pPr marL="0" indent="0">
              <a:buNone/>
            </a:pPr>
            <a:r>
              <a:rPr lang="en-US" dirty="0"/>
              <a:t> …to achieve inflation that averages 2 percent over time, and therefore judges that, following periods when inflation has been running persistently below 2 percent, appropriate monetary policy will likely aim to achieve inflation moderately above 2 percent for some time. </a:t>
            </a:r>
          </a:p>
        </p:txBody>
      </p:sp>
      <p:sp>
        <p:nvSpPr>
          <p:cNvPr id="4" name="Slide Number Placeholder 3">
            <a:extLst>
              <a:ext uri="{FF2B5EF4-FFF2-40B4-BE49-F238E27FC236}">
                <a16:creationId xmlns:a16="http://schemas.microsoft.com/office/drawing/2014/main" id="{54006096-60DA-1CCC-1DF9-A14B4FCA566F}"/>
              </a:ext>
            </a:extLst>
          </p:cNvPr>
          <p:cNvSpPr>
            <a:spLocks noGrp="1"/>
          </p:cNvSpPr>
          <p:nvPr>
            <p:ph type="sldNum" sz="quarter" idx="12"/>
          </p:nvPr>
        </p:nvSpPr>
        <p:spPr/>
        <p:txBody>
          <a:bodyPr/>
          <a:lstStyle/>
          <a:p>
            <a:fld id="{D9F085D5-EC86-4F6A-B501-C1359CB39116}" type="slidenum">
              <a:rPr lang="en-GB" smtClean="0"/>
              <a:t>44</a:t>
            </a:fld>
            <a:endParaRPr lang="en-GB"/>
          </a:p>
        </p:txBody>
      </p:sp>
    </p:spTree>
    <p:extLst>
      <p:ext uri="{BB962C8B-B14F-4D97-AF65-F5344CB8AC3E}">
        <p14:creationId xmlns:p14="http://schemas.microsoft.com/office/powerpoint/2010/main" val="2553258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4227A-E820-7E2E-D64B-B169FD5ACAFB}"/>
              </a:ext>
            </a:extLst>
          </p:cNvPr>
          <p:cNvSpPr>
            <a:spLocks noGrp="1"/>
          </p:cNvSpPr>
          <p:nvPr>
            <p:ph type="title"/>
          </p:nvPr>
        </p:nvSpPr>
        <p:spPr/>
        <p:txBody>
          <a:bodyPr/>
          <a:lstStyle/>
          <a:p>
            <a:r>
              <a:rPr lang="en-US" dirty="0">
                <a:solidFill>
                  <a:schemeClr val="bg1"/>
                </a:solidFill>
              </a:rPr>
              <a:t>Tha</a:t>
            </a:r>
            <a:r>
              <a:rPr lang="en-US" dirty="0">
                <a:solidFill>
                  <a:schemeClr val="accent5">
                    <a:lumMod val="50000"/>
                  </a:schemeClr>
                </a:solidFill>
              </a:rPr>
              <a:t>t was a mistake</a:t>
            </a:r>
            <a:r>
              <a:rPr lang="en-US" dirty="0"/>
              <a:t>, but…</a:t>
            </a:r>
          </a:p>
        </p:txBody>
      </p:sp>
      <p:sp>
        <p:nvSpPr>
          <p:cNvPr id="3" name="Content Placeholder 2">
            <a:extLst>
              <a:ext uri="{FF2B5EF4-FFF2-40B4-BE49-F238E27FC236}">
                <a16:creationId xmlns:a16="http://schemas.microsoft.com/office/drawing/2014/main" id="{9A76D3E8-D63C-EF1B-966D-9FB4A3B59F57}"/>
              </a:ext>
            </a:extLst>
          </p:cNvPr>
          <p:cNvSpPr>
            <a:spLocks noGrp="1"/>
          </p:cNvSpPr>
          <p:nvPr>
            <p:ph idx="1"/>
          </p:nvPr>
        </p:nvSpPr>
        <p:spPr/>
        <p:txBody>
          <a:bodyPr/>
          <a:lstStyle/>
          <a:p>
            <a:pPr marL="0" indent="0">
              <a:buNone/>
            </a:pPr>
            <a:r>
              <a:rPr lang="en-US" dirty="0"/>
              <a:t>Statement on Longer-Run Goals (1/27/2026):</a:t>
            </a:r>
          </a:p>
          <a:p>
            <a:pPr marL="457200" lvl="1" indent="0">
              <a:buNone/>
            </a:pPr>
            <a:r>
              <a:rPr lang="en-US" dirty="0"/>
              <a:t>The Committee is prepared to act forcefully to ensure that longer term inflation expectations remain well anchored. </a:t>
            </a:r>
          </a:p>
          <a:p>
            <a:pPr marL="457200" lvl="1" indent="0">
              <a:buNone/>
            </a:pPr>
            <a:r>
              <a:rPr lang="en-US" dirty="0"/>
              <a:t> The Committee recognizes that employment may at times run above real-time assessments of maximum employment without necessarily creating risks to price stability.</a:t>
            </a:r>
          </a:p>
          <a:p>
            <a:pPr marL="457200" lvl="1" indent="0">
              <a:buNone/>
            </a:pPr>
            <a:endParaRPr lang="en-US" dirty="0"/>
          </a:p>
        </p:txBody>
      </p:sp>
      <p:sp>
        <p:nvSpPr>
          <p:cNvPr id="4" name="Slide Number Placeholder 3">
            <a:extLst>
              <a:ext uri="{FF2B5EF4-FFF2-40B4-BE49-F238E27FC236}">
                <a16:creationId xmlns:a16="http://schemas.microsoft.com/office/drawing/2014/main" id="{08C56370-CAF8-F2F9-C80A-1AE874867B86}"/>
              </a:ext>
            </a:extLst>
          </p:cNvPr>
          <p:cNvSpPr>
            <a:spLocks noGrp="1"/>
          </p:cNvSpPr>
          <p:nvPr>
            <p:ph type="sldNum" sz="quarter" idx="12"/>
          </p:nvPr>
        </p:nvSpPr>
        <p:spPr/>
        <p:txBody>
          <a:bodyPr/>
          <a:lstStyle/>
          <a:p>
            <a:fld id="{D9F085D5-EC86-4F6A-B501-C1359CB39116}" type="slidenum">
              <a:rPr lang="en-GB" smtClean="0"/>
              <a:t>45</a:t>
            </a:fld>
            <a:endParaRPr lang="en-GB"/>
          </a:p>
        </p:txBody>
      </p:sp>
    </p:spTree>
    <p:extLst>
      <p:ext uri="{BB962C8B-B14F-4D97-AF65-F5344CB8AC3E}">
        <p14:creationId xmlns:p14="http://schemas.microsoft.com/office/powerpoint/2010/main" val="899482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96957-28D5-7A15-D8D9-2BCC8F0D9D9A}"/>
              </a:ext>
            </a:extLst>
          </p:cNvPr>
          <p:cNvSpPr>
            <a:spLocks noGrp="1"/>
          </p:cNvSpPr>
          <p:nvPr>
            <p:ph type="title"/>
          </p:nvPr>
        </p:nvSpPr>
        <p:spPr>
          <a:xfrm>
            <a:off x="725465" y="0"/>
            <a:ext cx="10515600" cy="1325563"/>
          </a:xfrm>
        </p:spPr>
        <p:txBody>
          <a:bodyPr/>
          <a:lstStyle/>
          <a:p>
            <a:r>
              <a:rPr lang="en-US" dirty="0">
                <a:solidFill>
                  <a:schemeClr val="bg1"/>
                </a:solidFill>
              </a:rPr>
              <a:t>2. P</a:t>
            </a:r>
            <a:r>
              <a:rPr lang="en-US" dirty="0">
                <a:solidFill>
                  <a:schemeClr val="accent5">
                    <a:lumMod val="50000"/>
                  </a:schemeClr>
                </a:solidFill>
              </a:rPr>
              <a:t>ermanent QE has harmed the economy.</a:t>
            </a:r>
          </a:p>
        </p:txBody>
      </p:sp>
      <p:sp>
        <p:nvSpPr>
          <p:cNvPr id="3" name="Content Placeholder 2">
            <a:extLst>
              <a:ext uri="{FF2B5EF4-FFF2-40B4-BE49-F238E27FC236}">
                <a16:creationId xmlns:a16="http://schemas.microsoft.com/office/drawing/2014/main" id="{F99BF706-E3FD-13D9-F89B-9752762E3BE4}"/>
              </a:ext>
            </a:extLst>
          </p:cNvPr>
          <p:cNvSpPr>
            <a:spLocks noGrp="1"/>
          </p:cNvSpPr>
          <p:nvPr>
            <p:ph idx="1"/>
          </p:nvPr>
        </p:nvSpPr>
        <p:spPr/>
        <p:txBody>
          <a:bodyPr/>
          <a:lstStyle/>
          <a:p>
            <a:r>
              <a:rPr lang="en-US" dirty="0"/>
              <a:t>“[When] QE2 was announced [in the fall of 2010,] I disagreed and resigned from the Fed.  Members of Congress found it easier appropriating money knowing the government’s financing costs would be subsidized by the central bank.” (</a:t>
            </a:r>
            <a:r>
              <a:rPr lang="en-US" i="1" dirty="0"/>
              <a:t>WSJ</a:t>
            </a:r>
            <a:r>
              <a:rPr lang="en-US" dirty="0"/>
              <a:t>, 4/27/2025)</a:t>
            </a:r>
          </a:p>
          <a:p>
            <a:endParaRPr lang="en-US" dirty="0"/>
          </a:p>
          <a:p>
            <a:pPr marL="0" indent="0">
              <a:buNone/>
            </a:pPr>
            <a:r>
              <a:rPr lang="en-US" dirty="0"/>
              <a:t>From 9/30/2010 Fed holdings of US Treasury Bonds increased from just under $800 billion to just under $5.8 trillion by 3/30/2022.  During the same period the Federal debt in the hands of the public increased from $9 trillion to $24 trillion</a:t>
            </a:r>
          </a:p>
        </p:txBody>
      </p:sp>
      <p:sp>
        <p:nvSpPr>
          <p:cNvPr id="4" name="Slide Number Placeholder 3">
            <a:extLst>
              <a:ext uri="{FF2B5EF4-FFF2-40B4-BE49-F238E27FC236}">
                <a16:creationId xmlns:a16="http://schemas.microsoft.com/office/drawing/2014/main" id="{CC006AFE-68DD-3E83-CEBB-F4245400BB89}"/>
              </a:ext>
            </a:extLst>
          </p:cNvPr>
          <p:cNvSpPr>
            <a:spLocks noGrp="1"/>
          </p:cNvSpPr>
          <p:nvPr>
            <p:ph type="sldNum" sz="quarter" idx="12"/>
          </p:nvPr>
        </p:nvSpPr>
        <p:spPr/>
        <p:txBody>
          <a:bodyPr/>
          <a:lstStyle/>
          <a:p>
            <a:fld id="{D9F085D5-EC86-4F6A-B501-C1359CB39116}" type="slidenum">
              <a:rPr lang="en-GB" smtClean="0"/>
              <a:t>46</a:t>
            </a:fld>
            <a:endParaRPr lang="en-GB"/>
          </a:p>
        </p:txBody>
      </p:sp>
    </p:spTree>
    <p:extLst>
      <p:ext uri="{BB962C8B-B14F-4D97-AF65-F5344CB8AC3E}">
        <p14:creationId xmlns:p14="http://schemas.microsoft.com/office/powerpoint/2010/main" val="423926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858AF-104C-7119-D89C-09ED077B5306}"/>
              </a:ext>
            </a:extLst>
          </p:cNvPr>
          <p:cNvSpPr>
            <a:spLocks noGrp="1"/>
          </p:cNvSpPr>
          <p:nvPr>
            <p:ph type="title"/>
          </p:nvPr>
        </p:nvSpPr>
        <p:spPr>
          <a:xfrm>
            <a:off x="725465" y="0"/>
            <a:ext cx="10515600" cy="1325563"/>
          </a:xfrm>
        </p:spPr>
        <p:txBody>
          <a:bodyPr/>
          <a:lstStyle/>
          <a:p>
            <a:r>
              <a:rPr lang="en-US" dirty="0">
                <a:solidFill>
                  <a:schemeClr val="bg1"/>
                </a:solidFill>
              </a:rPr>
              <a:t>3. M</a:t>
            </a:r>
            <a:r>
              <a:rPr lang="en-US" dirty="0">
                <a:solidFill>
                  <a:schemeClr val="accent5">
                    <a:lumMod val="50000"/>
                  </a:schemeClr>
                </a:solidFill>
              </a:rPr>
              <a:t>ission Creep</a:t>
            </a:r>
          </a:p>
        </p:txBody>
      </p:sp>
      <p:sp>
        <p:nvSpPr>
          <p:cNvPr id="3" name="Content Placeholder 2">
            <a:extLst>
              <a:ext uri="{FF2B5EF4-FFF2-40B4-BE49-F238E27FC236}">
                <a16:creationId xmlns:a16="http://schemas.microsoft.com/office/drawing/2014/main" id="{80CCE1C6-2E72-BD0E-64A6-095BD33A456A}"/>
              </a:ext>
            </a:extLst>
          </p:cNvPr>
          <p:cNvSpPr>
            <a:spLocks noGrp="1"/>
          </p:cNvSpPr>
          <p:nvPr>
            <p:ph idx="1"/>
          </p:nvPr>
        </p:nvSpPr>
        <p:spPr/>
        <p:txBody>
          <a:bodyPr>
            <a:normAutofit fontScale="92500" lnSpcReduction="10000"/>
          </a:bodyPr>
          <a:lstStyle/>
          <a:p>
            <a:r>
              <a:rPr lang="en-US" dirty="0"/>
              <a:t>QE is a type of fiscal policy</a:t>
            </a:r>
          </a:p>
          <a:p>
            <a:r>
              <a:rPr lang="en-US" dirty="0"/>
              <a:t>Foray’s into social issues such as “climate change” and “inclusion”</a:t>
            </a:r>
          </a:p>
          <a:p>
            <a:pPr marL="0" indent="0">
              <a:buNone/>
            </a:pPr>
            <a:r>
              <a:rPr lang="en-US" dirty="0"/>
              <a:t>12/2020:  Fed joins Network of Central Banks and Supervisors for Greening the Financial System;  exits 1/17/2025</a:t>
            </a:r>
          </a:p>
          <a:p>
            <a:pPr marL="0" indent="0">
              <a:buNone/>
            </a:pPr>
            <a:r>
              <a:rPr lang="en-US" dirty="0"/>
              <a:t>Powell, 10/24/2023:</a:t>
            </a:r>
          </a:p>
          <a:p>
            <a:pPr marL="0" indent="0">
              <a:buNone/>
            </a:pPr>
            <a:r>
              <a:rPr lang="en-US" sz="2600" b="0" dirty="0">
                <a:solidFill>
                  <a:schemeClr val="tx1"/>
                </a:solidFill>
              </a:rPr>
              <a:t>The Federal Reserve has narrow, but important, responsibilities regarding climate-related financial risks, which are tightly linked to our responsibilities for bank supervision. </a:t>
            </a:r>
          </a:p>
          <a:p>
            <a:pPr marL="0" indent="0">
              <a:buNone/>
            </a:pPr>
            <a:r>
              <a:rPr lang="en-US" sz="2600" b="0" dirty="0">
                <a:solidFill>
                  <a:schemeClr val="tx1"/>
                </a:solidFill>
              </a:rPr>
              <a:t>It is also important to continue to be clear on what we are not doing. The Federal Reserve is not and will not be a "climate policymaker." Decisions about policies to address climate change must be made by the elected branches of government.</a:t>
            </a:r>
          </a:p>
        </p:txBody>
      </p:sp>
      <p:sp>
        <p:nvSpPr>
          <p:cNvPr id="4" name="Slide Number Placeholder 3">
            <a:extLst>
              <a:ext uri="{FF2B5EF4-FFF2-40B4-BE49-F238E27FC236}">
                <a16:creationId xmlns:a16="http://schemas.microsoft.com/office/drawing/2014/main" id="{F2609B98-DF8F-3668-BDA0-9F10EE5A3F63}"/>
              </a:ext>
            </a:extLst>
          </p:cNvPr>
          <p:cNvSpPr>
            <a:spLocks noGrp="1"/>
          </p:cNvSpPr>
          <p:nvPr>
            <p:ph type="sldNum" sz="quarter" idx="12"/>
          </p:nvPr>
        </p:nvSpPr>
        <p:spPr/>
        <p:txBody>
          <a:bodyPr/>
          <a:lstStyle/>
          <a:p>
            <a:fld id="{D9F085D5-EC86-4F6A-B501-C1359CB39116}" type="slidenum">
              <a:rPr lang="en-GB" smtClean="0"/>
              <a:t>47</a:t>
            </a:fld>
            <a:endParaRPr lang="en-GB"/>
          </a:p>
        </p:txBody>
      </p:sp>
    </p:spTree>
    <p:extLst>
      <p:ext uri="{BB962C8B-B14F-4D97-AF65-F5344CB8AC3E}">
        <p14:creationId xmlns:p14="http://schemas.microsoft.com/office/powerpoint/2010/main" val="3915794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fade">
                                      <p:cBhvr>
                                        <p:cTn id="2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75AD9-EED9-15B1-464F-81B7018F8296}"/>
              </a:ext>
            </a:extLst>
          </p:cNvPr>
          <p:cNvSpPr>
            <a:spLocks noGrp="1"/>
          </p:cNvSpPr>
          <p:nvPr>
            <p:ph type="title"/>
          </p:nvPr>
        </p:nvSpPr>
        <p:spPr/>
        <p:txBody>
          <a:bodyPr/>
          <a:lstStyle/>
          <a:p>
            <a:r>
              <a:rPr lang="en-US" dirty="0">
                <a:solidFill>
                  <a:schemeClr val="bg1"/>
                </a:solidFill>
              </a:rPr>
              <a:t>“In</a:t>
            </a:r>
            <a:r>
              <a:rPr lang="en-US" dirty="0">
                <a:solidFill>
                  <a:schemeClr val="accent5">
                    <a:lumMod val="50000"/>
                  </a:schemeClr>
                </a:solidFill>
              </a:rPr>
              <a:t>clusion”</a:t>
            </a:r>
          </a:p>
        </p:txBody>
      </p:sp>
      <p:sp>
        <p:nvSpPr>
          <p:cNvPr id="3" name="Content Placeholder 2">
            <a:extLst>
              <a:ext uri="{FF2B5EF4-FFF2-40B4-BE49-F238E27FC236}">
                <a16:creationId xmlns:a16="http://schemas.microsoft.com/office/drawing/2014/main" id="{797B1A0B-376D-F02C-A6AD-E81DA4D5D216}"/>
              </a:ext>
            </a:extLst>
          </p:cNvPr>
          <p:cNvSpPr>
            <a:spLocks noGrp="1"/>
          </p:cNvSpPr>
          <p:nvPr>
            <p:ph idx="1"/>
          </p:nvPr>
        </p:nvSpPr>
        <p:spPr>
          <a:xfrm>
            <a:off x="1054022" y="1519614"/>
            <a:ext cx="10515600" cy="4351338"/>
          </a:xfrm>
        </p:spPr>
        <p:txBody>
          <a:bodyPr>
            <a:normAutofit fontScale="92500" lnSpcReduction="10000"/>
          </a:bodyPr>
          <a:lstStyle/>
          <a:p>
            <a:pPr marL="0" indent="0">
              <a:buNone/>
            </a:pPr>
            <a:r>
              <a:rPr lang="en-US" dirty="0"/>
              <a:t>Fed’s Longer Run Goals, 8/27/2020</a:t>
            </a:r>
          </a:p>
          <a:p>
            <a:pPr marL="457200" lvl="1" indent="0">
              <a:buNone/>
            </a:pPr>
            <a:r>
              <a:rPr lang="en-US" dirty="0"/>
              <a:t>“The maximum level of employment is a broad-based and inclusive goal.”</a:t>
            </a:r>
          </a:p>
          <a:p>
            <a:pPr marL="0" indent="0">
              <a:buNone/>
            </a:pPr>
            <a:r>
              <a:rPr lang="en-US" dirty="0"/>
              <a:t>Warsh (</a:t>
            </a:r>
            <a:r>
              <a:rPr lang="en-US" i="1" dirty="0"/>
              <a:t>WSJ</a:t>
            </a:r>
            <a:r>
              <a:rPr lang="en-US" dirty="0"/>
              <a:t>, 4/27/2025): </a:t>
            </a:r>
          </a:p>
          <a:p>
            <a:pPr marL="457200" lvl="1" indent="0">
              <a:buNone/>
            </a:pPr>
            <a:r>
              <a:rPr lang="en-US" dirty="0"/>
              <a:t> As part of the new regime, the Fed redefined its legislative remit of “maximum</a:t>
            </a:r>
          </a:p>
          <a:p>
            <a:pPr marL="457200" lvl="1" indent="0">
              <a:buNone/>
            </a:pPr>
            <a:r>
              <a:rPr lang="en-US" dirty="0"/>
              <a:t>employment” as a “broad-based and inclusive goal.” The new nomenclature of</a:t>
            </a:r>
          </a:p>
          <a:p>
            <a:pPr marL="457200" lvl="1" indent="0">
              <a:buNone/>
            </a:pPr>
            <a:r>
              <a:rPr lang="en-US" dirty="0"/>
              <a:t>“inclusive employment” was understood to underscore the Fed’s willingness to</a:t>
            </a:r>
          </a:p>
          <a:p>
            <a:pPr marL="457200" lvl="1" indent="0">
              <a:buNone/>
            </a:pPr>
            <a:r>
              <a:rPr lang="en-US" dirty="0"/>
              <a:t>accept higher inflation so that certain groups would achieve higher rates of</a:t>
            </a:r>
          </a:p>
          <a:p>
            <a:pPr marL="457200" lvl="1" indent="0">
              <a:buNone/>
            </a:pPr>
            <a:r>
              <a:rPr lang="en-US" dirty="0"/>
              <a:t>employment.</a:t>
            </a:r>
          </a:p>
          <a:p>
            <a:pPr marL="457200" lvl="1" indent="0">
              <a:buNone/>
            </a:pPr>
            <a:r>
              <a:rPr lang="en-US" dirty="0"/>
              <a:t>More recently, Fed leadership has sounded considerably more ambiguous whether</a:t>
            </a:r>
          </a:p>
          <a:p>
            <a:pPr marL="457200" lvl="1" indent="0">
              <a:buNone/>
            </a:pPr>
            <a:r>
              <a:rPr lang="en-US" dirty="0"/>
              <a:t>the Fed’s new definition of full employment was different from the old. If it’s no</a:t>
            </a:r>
          </a:p>
          <a:p>
            <a:pPr marL="457200" lvl="1" indent="0">
              <a:buNone/>
            </a:pPr>
            <a:r>
              <a:rPr lang="en-US" dirty="0"/>
              <a:t>different in practice, then was the new language simply a political nod? If the new</a:t>
            </a:r>
          </a:p>
          <a:p>
            <a:pPr marL="457200" lvl="1" indent="0">
              <a:buNone/>
            </a:pPr>
            <a:r>
              <a:rPr lang="en-US" dirty="0"/>
              <a:t>definition is different, then shouldn’t Congress have some say?</a:t>
            </a:r>
          </a:p>
        </p:txBody>
      </p:sp>
      <p:sp>
        <p:nvSpPr>
          <p:cNvPr id="4" name="Slide Number Placeholder 3">
            <a:extLst>
              <a:ext uri="{FF2B5EF4-FFF2-40B4-BE49-F238E27FC236}">
                <a16:creationId xmlns:a16="http://schemas.microsoft.com/office/drawing/2014/main" id="{81323963-981D-94FA-5864-79CA571F1167}"/>
              </a:ext>
            </a:extLst>
          </p:cNvPr>
          <p:cNvSpPr>
            <a:spLocks noGrp="1"/>
          </p:cNvSpPr>
          <p:nvPr>
            <p:ph type="sldNum" sz="quarter" idx="12"/>
          </p:nvPr>
        </p:nvSpPr>
        <p:spPr/>
        <p:txBody>
          <a:bodyPr/>
          <a:lstStyle/>
          <a:p>
            <a:fld id="{D9F085D5-EC86-4F6A-B501-C1359CB39116}" type="slidenum">
              <a:rPr lang="en-GB" smtClean="0"/>
              <a:t>48</a:t>
            </a:fld>
            <a:endParaRPr lang="en-GB"/>
          </a:p>
        </p:txBody>
      </p:sp>
    </p:spTree>
    <p:extLst>
      <p:ext uri="{BB962C8B-B14F-4D97-AF65-F5344CB8AC3E}">
        <p14:creationId xmlns:p14="http://schemas.microsoft.com/office/powerpoint/2010/main" val="3476041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500"/>
                                        <p:tgtEl>
                                          <p:spTgt spid="3">
                                            <p:txEl>
                                              <p:pRg st="8" end="8"/>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9" end="9"/>
                                            </p:txEl>
                                          </p:spTgt>
                                        </p:tgtEl>
                                        <p:attrNameLst>
                                          <p:attrName>style.visibility</p:attrName>
                                        </p:attrNameLst>
                                      </p:cBhvr>
                                      <p:to>
                                        <p:strVal val="visible"/>
                                      </p:to>
                                    </p:set>
                                    <p:animEffect transition="in" filter="fade">
                                      <p:cBhvr>
                                        <p:cTn id="30" dur="500"/>
                                        <p:tgtEl>
                                          <p:spTgt spid="3">
                                            <p:txEl>
                                              <p:pRg st="9" end="9"/>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10" end="10"/>
                                            </p:txEl>
                                          </p:spTgt>
                                        </p:tgtEl>
                                        <p:attrNameLst>
                                          <p:attrName>style.visibility</p:attrName>
                                        </p:attrNameLst>
                                      </p:cBhvr>
                                      <p:to>
                                        <p:strVal val="visible"/>
                                      </p:to>
                                    </p:set>
                                    <p:animEffect transition="in" filter="fade">
                                      <p:cBhvr>
                                        <p:cTn id="33" dur="500"/>
                                        <p:tgtEl>
                                          <p:spTgt spid="3">
                                            <p:txEl>
                                              <p:pRg st="10" end="10"/>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11" end="11"/>
                                            </p:txEl>
                                          </p:spTgt>
                                        </p:tgtEl>
                                        <p:attrNameLst>
                                          <p:attrName>style.visibility</p:attrName>
                                        </p:attrNameLst>
                                      </p:cBhvr>
                                      <p:to>
                                        <p:strVal val="visible"/>
                                      </p:to>
                                    </p:set>
                                    <p:animEffect transition="in" filter="fade">
                                      <p:cBhvr>
                                        <p:cTn id="36"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FB577-D9A3-51F2-47E8-7769A6B24368}"/>
              </a:ext>
            </a:extLst>
          </p:cNvPr>
          <p:cNvSpPr>
            <a:spLocks noGrp="1"/>
          </p:cNvSpPr>
          <p:nvPr>
            <p:ph type="title"/>
          </p:nvPr>
        </p:nvSpPr>
        <p:spPr>
          <a:xfrm>
            <a:off x="788096" y="0"/>
            <a:ext cx="10515600" cy="1325563"/>
          </a:xfrm>
        </p:spPr>
        <p:txBody>
          <a:bodyPr/>
          <a:lstStyle/>
          <a:p>
            <a:r>
              <a:rPr lang="en-US" dirty="0">
                <a:solidFill>
                  <a:schemeClr val="bg1"/>
                </a:solidFill>
              </a:rPr>
              <a:t>4. F</a:t>
            </a:r>
            <a:r>
              <a:rPr lang="en-US" dirty="0">
                <a:solidFill>
                  <a:schemeClr val="accent5">
                    <a:lumMod val="50000"/>
                  </a:schemeClr>
                </a:solidFill>
              </a:rPr>
              <a:t>orward Guidance</a:t>
            </a:r>
          </a:p>
        </p:txBody>
      </p:sp>
      <p:sp>
        <p:nvSpPr>
          <p:cNvPr id="3" name="Content Placeholder 2">
            <a:extLst>
              <a:ext uri="{FF2B5EF4-FFF2-40B4-BE49-F238E27FC236}">
                <a16:creationId xmlns:a16="http://schemas.microsoft.com/office/drawing/2014/main" id="{B6BCC2F7-727F-4319-D1B2-B58363D94BAA}"/>
              </a:ext>
            </a:extLst>
          </p:cNvPr>
          <p:cNvSpPr>
            <a:spLocks noGrp="1"/>
          </p:cNvSpPr>
          <p:nvPr>
            <p:ph idx="1"/>
          </p:nvPr>
        </p:nvSpPr>
        <p:spPr/>
        <p:txBody>
          <a:bodyPr/>
          <a:lstStyle/>
          <a:p>
            <a:pPr marL="0" indent="0">
              <a:buNone/>
            </a:pPr>
            <a:r>
              <a:rPr lang="en-US" dirty="0"/>
              <a:t>Kevin Warsh:</a:t>
            </a:r>
          </a:p>
          <a:p>
            <a:pPr marL="0" indent="0">
              <a:buNone/>
            </a:pPr>
            <a:r>
              <a:rPr lang="en-US" dirty="0"/>
              <a:t>The Fed tells the whole world…what their forecasts are going to be…  Well, the Fed’s human, and then they hold on to those forecasts longer than they should (</a:t>
            </a:r>
            <a:r>
              <a:rPr lang="en-US" i="1" dirty="0"/>
              <a:t>WSJ</a:t>
            </a:r>
            <a:r>
              <a:rPr lang="en-US" dirty="0"/>
              <a:t>, 4/21/2026)</a:t>
            </a:r>
          </a:p>
          <a:p>
            <a:pPr marL="0" indent="0">
              <a:buNone/>
            </a:pPr>
            <a:endParaRPr lang="en-US" dirty="0"/>
          </a:p>
        </p:txBody>
      </p:sp>
      <p:sp>
        <p:nvSpPr>
          <p:cNvPr id="4" name="Slide Number Placeholder 3">
            <a:extLst>
              <a:ext uri="{FF2B5EF4-FFF2-40B4-BE49-F238E27FC236}">
                <a16:creationId xmlns:a16="http://schemas.microsoft.com/office/drawing/2014/main" id="{88AC5657-26EB-1F80-90DA-3D2F93874FE0}"/>
              </a:ext>
            </a:extLst>
          </p:cNvPr>
          <p:cNvSpPr>
            <a:spLocks noGrp="1"/>
          </p:cNvSpPr>
          <p:nvPr>
            <p:ph type="sldNum" sz="quarter" idx="12"/>
          </p:nvPr>
        </p:nvSpPr>
        <p:spPr/>
        <p:txBody>
          <a:bodyPr/>
          <a:lstStyle/>
          <a:p>
            <a:fld id="{D9F085D5-EC86-4F6A-B501-C1359CB39116}" type="slidenum">
              <a:rPr lang="en-GB" smtClean="0"/>
              <a:t>49</a:t>
            </a:fld>
            <a:endParaRPr lang="en-GB"/>
          </a:p>
        </p:txBody>
      </p:sp>
    </p:spTree>
    <p:extLst>
      <p:ext uri="{BB962C8B-B14F-4D97-AF65-F5344CB8AC3E}">
        <p14:creationId xmlns:p14="http://schemas.microsoft.com/office/powerpoint/2010/main" val="371976879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4F5E45-8B31-744A-2150-7FBD219846E0}"/>
              </a:ext>
            </a:extLst>
          </p:cNvPr>
          <p:cNvSpPr>
            <a:spLocks noGrp="1"/>
          </p:cNvSpPr>
          <p:nvPr>
            <p:ph type="title"/>
          </p:nvPr>
        </p:nvSpPr>
        <p:spPr/>
        <p:txBody>
          <a:bodyPr/>
          <a:lstStyle/>
          <a:p>
            <a:r>
              <a:rPr lang="en-US" dirty="0">
                <a:solidFill>
                  <a:schemeClr val="bg1"/>
                </a:solidFill>
              </a:rPr>
              <a:t>Infa</a:t>
            </a:r>
            <a:r>
              <a:rPr lang="en-US" dirty="0">
                <a:solidFill>
                  <a:schemeClr val="accent5">
                    <a:lumMod val="50000"/>
                  </a:schemeClr>
                </a:solidFill>
              </a:rPr>
              <a:t>mous Dot Plot of March 17, 2022</a:t>
            </a:r>
            <a:endParaRPr lang="en-US" dirty="0">
              <a:solidFill>
                <a:schemeClr val="bg1"/>
              </a:solidFill>
            </a:endParaRPr>
          </a:p>
        </p:txBody>
      </p:sp>
      <p:sp>
        <p:nvSpPr>
          <p:cNvPr id="4" name="Slide Number Placeholder 3">
            <a:extLst>
              <a:ext uri="{FF2B5EF4-FFF2-40B4-BE49-F238E27FC236}">
                <a16:creationId xmlns:a16="http://schemas.microsoft.com/office/drawing/2014/main" id="{41190B1F-5251-6FC4-A323-2AE374DA823A}"/>
              </a:ext>
            </a:extLst>
          </p:cNvPr>
          <p:cNvSpPr>
            <a:spLocks noGrp="1"/>
          </p:cNvSpPr>
          <p:nvPr>
            <p:ph type="sldNum" sz="quarter" idx="12"/>
          </p:nvPr>
        </p:nvSpPr>
        <p:spPr/>
        <p:txBody>
          <a:bodyPr/>
          <a:lstStyle/>
          <a:p>
            <a:fld id="{D9F085D5-EC86-4F6A-B501-C1359CB39116}" type="slidenum">
              <a:rPr lang="en-GB" smtClean="0"/>
              <a:t>50</a:t>
            </a:fld>
            <a:endParaRPr lang="en-GB"/>
          </a:p>
        </p:txBody>
      </p:sp>
      <p:sp>
        <p:nvSpPr>
          <p:cNvPr id="7" name="TextBox 6">
            <a:extLst>
              <a:ext uri="{FF2B5EF4-FFF2-40B4-BE49-F238E27FC236}">
                <a16:creationId xmlns:a16="http://schemas.microsoft.com/office/drawing/2014/main" id="{B258E64F-0EBA-A532-A3E8-090B88F82ABE}"/>
              </a:ext>
            </a:extLst>
          </p:cNvPr>
          <p:cNvSpPr txBox="1"/>
          <p:nvPr/>
        </p:nvSpPr>
        <p:spPr>
          <a:xfrm>
            <a:off x="3707704" y="1814265"/>
            <a:ext cx="7544159" cy="4524315"/>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pic>
        <p:nvPicPr>
          <p:cNvPr id="9" name="Content Placeholder 5">
            <a:extLst>
              <a:ext uri="{FF2B5EF4-FFF2-40B4-BE49-F238E27FC236}">
                <a16:creationId xmlns:a16="http://schemas.microsoft.com/office/drawing/2014/main" id="{9E2747A0-BD7A-9F8B-025A-F84883E1FF22}"/>
              </a:ext>
            </a:extLst>
          </p:cNvPr>
          <p:cNvPicPr>
            <a:picLocks noGrp="1" noChangeAspect="1"/>
          </p:cNvPicPr>
          <p:nvPr>
            <p:ph idx="1"/>
          </p:nvPr>
        </p:nvPicPr>
        <p:blipFill>
          <a:blip r:embed="rId2"/>
          <a:stretch>
            <a:fillRect/>
          </a:stretch>
        </p:blipFill>
        <p:spPr>
          <a:xfrm>
            <a:off x="4943337" y="1680671"/>
            <a:ext cx="6263549" cy="4206240"/>
          </a:xfrm>
          <a:prstGeom prst="rect">
            <a:avLst/>
          </a:prstGeom>
        </p:spPr>
      </p:pic>
      <p:pic>
        <p:nvPicPr>
          <p:cNvPr id="10" name="Picture 9">
            <a:extLst>
              <a:ext uri="{FF2B5EF4-FFF2-40B4-BE49-F238E27FC236}">
                <a16:creationId xmlns:a16="http://schemas.microsoft.com/office/drawing/2014/main" id="{708EF8BF-755C-9E0F-8BA9-35E8B808F254}"/>
              </a:ext>
            </a:extLst>
          </p:cNvPr>
          <p:cNvPicPr>
            <a:picLocks noChangeAspect="1"/>
          </p:cNvPicPr>
          <p:nvPr/>
        </p:nvPicPr>
        <p:blipFill>
          <a:blip r:embed="rId3"/>
          <a:stretch>
            <a:fillRect/>
          </a:stretch>
        </p:blipFill>
        <p:spPr>
          <a:xfrm>
            <a:off x="4898360" y="5836716"/>
            <a:ext cx="5877103" cy="576072"/>
          </a:xfrm>
          <a:prstGeom prst="rect">
            <a:avLst/>
          </a:prstGeom>
        </p:spPr>
      </p:pic>
      <p:sp>
        <p:nvSpPr>
          <p:cNvPr id="11" name="TextBox 10">
            <a:extLst>
              <a:ext uri="{FF2B5EF4-FFF2-40B4-BE49-F238E27FC236}">
                <a16:creationId xmlns:a16="http://schemas.microsoft.com/office/drawing/2014/main" id="{ED6382B0-E11A-231C-E5CA-2786D9DFFF5B}"/>
              </a:ext>
            </a:extLst>
          </p:cNvPr>
          <p:cNvSpPr txBox="1"/>
          <p:nvPr/>
        </p:nvSpPr>
        <p:spPr>
          <a:xfrm>
            <a:off x="5289392" y="3178601"/>
            <a:ext cx="1754967" cy="2328596"/>
          </a:xfrm>
          <a:prstGeom prst="rect">
            <a:avLst/>
          </a:prstGeom>
          <a:noFill/>
          <a:ln w="19050">
            <a:solidFill>
              <a:srgbClr val="C00000"/>
            </a:solidFill>
          </a:ln>
        </p:spPr>
        <p:txBody>
          <a:bodyPr wrap="square" rtlCol="0">
            <a:spAutoFit/>
          </a:bodyPr>
          <a:lstStyle/>
          <a:p>
            <a:endParaRPr lang="en-US" dirty="0"/>
          </a:p>
        </p:txBody>
      </p:sp>
      <p:sp>
        <p:nvSpPr>
          <p:cNvPr id="13" name="TextBox 12">
            <a:extLst>
              <a:ext uri="{FF2B5EF4-FFF2-40B4-BE49-F238E27FC236}">
                <a16:creationId xmlns:a16="http://schemas.microsoft.com/office/drawing/2014/main" id="{06807592-4DCD-C870-7087-72571743A19F}"/>
              </a:ext>
            </a:extLst>
          </p:cNvPr>
          <p:cNvSpPr txBox="1"/>
          <p:nvPr/>
        </p:nvSpPr>
        <p:spPr>
          <a:xfrm>
            <a:off x="838200" y="2229505"/>
            <a:ext cx="3783904" cy="954107"/>
          </a:xfrm>
          <a:prstGeom prst="rect">
            <a:avLst/>
          </a:prstGeom>
          <a:noFill/>
        </p:spPr>
        <p:txBody>
          <a:bodyPr wrap="square" rtlCol="0">
            <a:spAutoFit/>
          </a:bodyPr>
          <a:lstStyle/>
          <a:p>
            <a:r>
              <a:rPr lang="en-US" sz="2800" dirty="0"/>
              <a:t>The actual Dec 2022 funds rate was 4.25-4.5</a:t>
            </a:r>
          </a:p>
        </p:txBody>
      </p:sp>
      <p:sp>
        <p:nvSpPr>
          <p:cNvPr id="14" name="TextBox 13">
            <a:extLst>
              <a:ext uri="{FF2B5EF4-FFF2-40B4-BE49-F238E27FC236}">
                <a16:creationId xmlns:a16="http://schemas.microsoft.com/office/drawing/2014/main" id="{EF5461C1-1004-163B-54E0-4AEF460FC1AC}"/>
              </a:ext>
            </a:extLst>
          </p:cNvPr>
          <p:cNvSpPr txBox="1"/>
          <p:nvPr/>
        </p:nvSpPr>
        <p:spPr>
          <a:xfrm>
            <a:off x="638056" y="3274480"/>
            <a:ext cx="3783904" cy="1384995"/>
          </a:xfrm>
          <a:prstGeom prst="rect">
            <a:avLst/>
          </a:prstGeom>
          <a:noFill/>
        </p:spPr>
        <p:txBody>
          <a:bodyPr wrap="square" rtlCol="0">
            <a:spAutoFit/>
          </a:bodyPr>
          <a:lstStyle/>
          <a:p>
            <a:r>
              <a:rPr lang="en-US" sz="2800" dirty="0"/>
              <a:t>The “market implied” expected federal funds rate was 1.75 percent.</a:t>
            </a:r>
          </a:p>
        </p:txBody>
      </p:sp>
      <p:sp>
        <p:nvSpPr>
          <p:cNvPr id="16" name="TextBox 15">
            <a:extLst>
              <a:ext uri="{FF2B5EF4-FFF2-40B4-BE49-F238E27FC236}">
                <a16:creationId xmlns:a16="http://schemas.microsoft.com/office/drawing/2014/main" id="{B5B49E8A-C433-0C05-1B53-066FB145DCF4}"/>
              </a:ext>
            </a:extLst>
          </p:cNvPr>
          <p:cNvSpPr txBox="1"/>
          <p:nvPr/>
        </p:nvSpPr>
        <p:spPr>
          <a:xfrm>
            <a:off x="10631825" y="4361560"/>
            <a:ext cx="620038" cy="461665"/>
          </a:xfrm>
          <a:prstGeom prst="rect">
            <a:avLst/>
          </a:prstGeom>
          <a:noFill/>
        </p:spPr>
        <p:txBody>
          <a:bodyPr wrap="square" rtlCol="0">
            <a:spAutoFit/>
          </a:bodyPr>
          <a:lstStyle/>
          <a:p>
            <a:r>
              <a:rPr lang="en-US" sz="2400" dirty="0"/>
              <a:t>2.0</a:t>
            </a:r>
          </a:p>
        </p:txBody>
      </p:sp>
      <p:sp>
        <p:nvSpPr>
          <p:cNvPr id="17" name="TextBox 16">
            <a:extLst>
              <a:ext uri="{FF2B5EF4-FFF2-40B4-BE49-F238E27FC236}">
                <a16:creationId xmlns:a16="http://schemas.microsoft.com/office/drawing/2014/main" id="{41DBC114-AC7F-94C5-2FE3-0AAB71785044}"/>
              </a:ext>
            </a:extLst>
          </p:cNvPr>
          <p:cNvSpPr txBox="1"/>
          <p:nvPr/>
        </p:nvSpPr>
        <p:spPr>
          <a:xfrm>
            <a:off x="10654314" y="3274480"/>
            <a:ext cx="620038" cy="461665"/>
          </a:xfrm>
          <a:prstGeom prst="rect">
            <a:avLst/>
          </a:prstGeom>
          <a:noFill/>
        </p:spPr>
        <p:txBody>
          <a:bodyPr wrap="square" rtlCol="0">
            <a:spAutoFit/>
          </a:bodyPr>
          <a:lstStyle/>
          <a:p>
            <a:r>
              <a:rPr lang="en-US" sz="2400" dirty="0"/>
              <a:t>3.0</a:t>
            </a:r>
          </a:p>
        </p:txBody>
      </p:sp>
    </p:spTree>
    <p:extLst>
      <p:ext uri="{BB962C8B-B14F-4D97-AF65-F5344CB8AC3E}">
        <p14:creationId xmlns:p14="http://schemas.microsoft.com/office/powerpoint/2010/main" val="2745739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B4705-4F45-2554-9796-DC6376FC621D}"/>
              </a:ext>
            </a:extLst>
          </p:cNvPr>
          <p:cNvSpPr>
            <a:spLocks noGrp="1"/>
          </p:cNvSpPr>
          <p:nvPr>
            <p:ph type="title"/>
          </p:nvPr>
        </p:nvSpPr>
        <p:spPr/>
        <p:txBody>
          <a:bodyPr/>
          <a:lstStyle/>
          <a:p>
            <a:r>
              <a:rPr lang="en-US" dirty="0">
                <a:solidFill>
                  <a:schemeClr val="bg1"/>
                </a:solidFill>
              </a:rPr>
              <a:t>Ne</a:t>
            </a:r>
            <a:r>
              <a:rPr lang="en-US" dirty="0"/>
              <a:t>xt Dot Plot, 6/15/2022</a:t>
            </a:r>
          </a:p>
        </p:txBody>
      </p:sp>
      <p:sp>
        <p:nvSpPr>
          <p:cNvPr id="4" name="Slide Number Placeholder 3">
            <a:extLst>
              <a:ext uri="{FF2B5EF4-FFF2-40B4-BE49-F238E27FC236}">
                <a16:creationId xmlns:a16="http://schemas.microsoft.com/office/drawing/2014/main" id="{71812BEA-F822-D362-DC4C-309FD390AF09}"/>
              </a:ext>
            </a:extLst>
          </p:cNvPr>
          <p:cNvSpPr>
            <a:spLocks noGrp="1"/>
          </p:cNvSpPr>
          <p:nvPr>
            <p:ph type="sldNum" sz="quarter" idx="12"/>
          </p:nvPr>
        </p:nvSpPr>
        <p:spPr/>
        <p:txBody>
          <a:bodyPr/>
          <a:lstStyle/>
          <a:p>
            <a:fld id="{D9F085D5-EC86-4F6A-B501-C1359CB39116}" type="slidenum">
              <a:rPr lang="en-GB" smtClean="0"/>
              <a:t>51</a:t>
            </a:fld>
            <a:endParaRPr lang="en-GB"/>
          </a:p>
        </p:txBody>
      </p:sp>
      <p:pic>
        <p:nvPicPr>
          <p:cNvPr id="6" name="Picture 5">
            <a:extLst>
              <a:ext uri="{FF2B5EF4-FFF2-40B4-BE49-F238E27FC236}">
                <a16:creationId xmlns:a16="http://schemas.microsoft.com/office/drawing/2014/main" id="{672EFB93-9892-8D7F-B40A-3FB2BF084CC3}"/>
              </a:ext>
            </a:extLst>
          </p:cNvPr>
          <p:cNvPicPr>
            <a:picLocks noChangeAspect="1"/>
          </p:cNvPicPr>
          <p:nvPr/>
        </p:nvPicPr>
        <p:blipFill>
          <a:blip r:embed="rId2"/>
          <a:stretch>
            <a:fillRect/>
          </a:stretch>
        </p:blipFill>
        <p:spPr>
          <a:xfrm>
            <a:off x="4039305" y="1414396"/>
            <a:ext cx="7021172" cy="4572000"/>
          </a:xfrm>
          <a:prstGeom prst="rect">
            <a:avLst/>
          </a:prstGeom>
        </p:spPr>
      </p:pic>
      <p:pic>
        <p:nvPicPr>
          <p:cNvPr id="7" name="Picture 6">
            <a:extLst>
              <a:ext uri="{FF2B5EF4-FFF2-40B4-BE49-F238E27FC236}">
                <a16:creationId xmlns:a16="http://schemas.microsoft.com/office/drawing/2014/main" id="{CAC00C08-3386-80EA-75C6-E13E84F429AE}"/>
              </a:ext>
            </a:extLst>
          </p:cNvPr>
          <p:cNvPicPr>
            <a:picLocks noChangeAspect="1"/>
          </p:cNvPicPr>
          <p:nvPr/>
        </p:nvPicPr>
        <p:blipFill>
          <a:blip r:embed="rId3"/>
          <a:stretch>
            <a:fillRect/>
          </a:stretch>
        </p:blipFill>
        <p:spPr>
          <a:xfrm>
            <a:off x="4221953" y="5986393"/>
            <a:ext cx="6583680" cy="645331"/>
          </a:xfrm>
          <a:prstGeom prst="rect">
            <a:avLst/>
          </a:prstGeom>
        </p:spPr>
      </p:pic>
      <p:sp>
        <p:nvSpPr>
          <p:cNvPr id="9" name="TextBox 8">
            <a:extLst>
              <a:ext uri="{FF2B5EF4-FFF2-40B4-BE49-F238E27FC236}">
                <a16:creationId xmlns:a16="http://schemas.microsoft.com/office/drawing/2014/main" id="{D6EFDD82-DA83-341F-90BF-A1CB4EC3B291}"/>
              </a:ext>
            </a:extLst>
          </p:cNvPr>
          <p:cNvSpPr txBox="1"/>
          <p:nvPr/>
        </p:nvSpPr>
        <p:spPr>
          <a:xfrm>
            <a:off x="10585421" y="3122599"/>
            <a:ext cx="620038" cy="461665"/>
          </a:xfrm>
          <a:prstGeom prst="rect">
            <a:avLst/>
          </a:prstGeom>
          <a:noFill/>
        </p:spPr>
        <p:txBody>
          <a:bodyPr wrap="square" rtlCol="0">
            <a:spAutoFit/>
          </a:bodyPr>
          <a:lstStyle/>
          <a:p>
            <a:r>
              <a:rPr lang="en-US" sz="2400" dirty="0"/>
              <a:t>4.0</a:t>
            </a:r>
          </a:p>
        </p:txBody>
      </p:sp>
      <p:sp>
        <p:nvSpPr>
          <p:cNvPr id="10" name="TextBox 9">
            <a:extLst>
              <a:ext uri="{FF2B5EF4-FFF2-40B4-BE49-F238E27FC236}">
                <a16:creationId xmlns:a16="http://schemas.microsoft.com/office/drawing/2014/main" id="{5743B98D-B821-8D26-4985-6FF9FA68CD90}"/>
              </a:ext>
            </a:extLst>
          </p:cNvPr>
          <p:cNvSpPr txBox="1"/>
          <p:nvPr/>
        </p:nvSpPr>
        <p:spPr>
          <a:xfrm>
            <a:off x="10585421" y="4140375"/>
            <a:ext cx="620038" cy="461665"/>
          </a:xfrm>
          <a:prstGeom prst="rect">
            <a:avLst/>
          </a:prstGeom>
          <a:noFill/>
        </p:spPr>
        <p:txBody>
          <a:bodyPr wrap="square" rtlCol="0">
            <a:spAutoFit/>
          </a:bodyPr>
          <a:lstStyle/>
          <a:p>
            <a:r>
              <a:rPr lang="en-US" sz="2400" dirty="0"/>
              <a:t>3.0</a:t>
            </a:r>
          </a:p>
        </p:txBody>
      </p:sp>
      <p:sp>
        <p:nvSpPr>
          <p:cNvPr id="11" name="TextBox 10">
            <a:extLst>
              <a:ext uri="{FF2B5EF4-FFF2-40B4-BE49-F238E27FC236}">
                <a16:creationId xmlns:a16="http://schemas.microsoft.com/office/drawing/2014/main" id="{C2CEE007-E03F-0631-41F3-9C7D2EF9591C}"/>
              </a:ext>
            </a:extLst>
          </p:cNvPr>
          <p:cNvSpPr txBox="1"/>
          <p:nvPr/>
        </p:nvSpPr>
        <p:spPr>
          <a:xfrm>
            <a:off x="4425096" y="2909292"/>
            <a:ext cx="1754967" cy="2328596"/>
          </a:xfrm>
          <a:prstGeom prst="rect">
            <a:avLst/>
          </a:prstGeom>
          <a:noFill/>
          <a:ln w="19050">
            <a:solidFill>
              <a:srgbClr val="C00000"/>
            </a:solidFill>
          </a:ln>
        </p:spPr>
        <p:txBody>
          <a:bodyPr wrap="square" rtlCol="0">
            <a:spAutoFit/>
          </a:bodyPr>
          <a:lstStyle/>
          <a:p>
            <a:endParaRPr lang="en-US" dirty="0"/>
          </a:p>
        </p:txBody>
      </p:sp>
      <p:sp>
        <p:nvSpPr>
          <p:cNvPr id="13" name="TextBox 12">
            <a:extLst>
              <a:ext uri="{FF2B5EF4-FFF2-40B4-BE49-F238E27FC236}">
                <a16:creationId xmlns:a16="http://schemas.microsoft.com/office/drawing/2014/main" id="{63650EB6-5A21-A8B3-7BF3-7CF5C837F244}"/>
              </a:ext>
            </a:extLst>
          </p:cNvPr>
          <p:cNvSpPr txBox="1"/>
          <p:nvPr/>
        </p:nvSpPr>
        <p:spPr>
          <a:xfrm>
            <a:off x="764088" y="2531399"/>
            <a:ext cx="2749463" cy="830997"/>
          </a:xfrm>
          <a:prstGeom prst="rect">
            <a:avLst/>
          </a:prstGeom>
          <a:noFill/>
        </p:spPr>
        <p:txBody>
          <a:bodyPr wrap="square" rtlCol="0">
            <a:spAutoFit/>
          </a:bodyPr>
          <a:lstStyle/>
          <a:p>
            <a:r>
              <a:rPr lang="en-US" sz="2400" dirty="0"/>
              <a:t>Was the market misled in March?</a:t>
            </a:r>
          </a:p>
        </p:txBody>
      </p:sp>
      <p:sp>
        <p:nvSpPr>
          <p:cNvPr id="14" name="TextBox 13">
            <a:extLst>
              <a:ext uri="{FF2B5EF4-FFF2-40B4-BE49-F238E27FC236}">
                <a16:creationId xmlns:a16="http://schemas.microsoft.com/office/drawing/2014/main" id="{17F76DFA-0F55-8C3C-4108-5D1CECA152ED}"/>
              </a:ext>
            </a:extLst>
          </p:cNvPr>
          <p:cNvSpPr txBox="1"/>
          <p:nvPr/>
        </p:nvSpPr>
        <p:spPr>
          <a:xfrm>
            <a:off x="653441" y="3700396"/>
            <a:ext cx="2749463" cy="1200329"/>
          </a:xfrm>
          <a:prstGeom prst="rect">
            <a:avLst/>
          </a:prstGeom>
          <a:noFill/>
        </p:spPr>
        <p:txBody>
          <a:bodyPr wrap="square" rtlCol="0">
            <a:spAutoFit/>
          </a:bodyPr>
          <a:lstStyle/>
          <a:p>
            <a:r>
              <a:rPr lang="en-US" sz="2400" dirty="0"/>
              <a:t>Did the Fed “hold on to those forecasts” too long?</a:t>
            </a:r>
          </a:p>
        </p:txBody>
      </p:sp>
    </p:spTree>
    <p:extLst>
      <p:ext uri="{BB962C8B-B14F-4D97-AF65-F5344CB8AC3E}">
        <p14:creationId xmlns:p14="http://schemas.microsoft.com/office/powerpoint/2010/main" val="4287981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2DC179-D8AB-CF70-7FB1-9FFD9FE54AB4}"/>
              </a:ext>
            </a:extLst>
          </p:cNvPr>
          <p:cNvSpPr>
            <a:spLocks noGrp="1"/>
          </p:cNvSpPr>
          <p:nvPr>
            <p:ph type="title"/>
          </p:nvPr>
        </p:nvSpPr>
        <p:spPr/>
        <p:txBody>
          <a:bodyPr/>
          <a:lstStyle/>
          <a:p>
            <a:r>
              <a:rPr lang="en-US" dirty="0">
                <a:solidFill>
                  <a:schemeClr val="bg1"/>
                </a:solidFill>
              </a:rPr>
              <a:t>The</a:t>
            </a:r>
            <a:r>
              <a:rPr lang="en-US" dirty="0"/>
              <a:t> Latest Dot Plot, March 18 2026</a:t>
            </a:r>
          </a:p>
        </p:txBody>
      </p:sp>
      <p:pic>
        <p:nvPicPr>
          <p:cNvPr id="6" name="Content Placeholder 5">
            <a:extLst>
              <a:ext uri="{FF2B5EF4-FFF2-40B4-BE49-F238E27FC236}">
                <a16:creationId xmlns:a16="http://schemas.microsoft.com/office/drawing/2014/main" id="{8F6BFC73-9A73-98EA-0867-CE3DABB37894}"/>
              </a:ext>
            </a:extLst>
          </p:cNvPr>
          <p:cNvPicPr>
            <a:picLocks noGrp="1" noChangeAspect="1"/>
          </p:cNvPicPr>
          <p:nvPr>
            <p:ph idx="1"/>
          </p:nvPr>
        </p:nvPicPr>
        <p:blipFill>
          <a:blip r:embed="rId2"/>
          <a:stretch>
            <a:fillRect/>
          </a:stretch>
        </p:blipFill>
        <p:spPr>
          <a:xfrm>
            <a:off x="3349560" y="1407420"/>
            <a:ext cx="6035040" cy="5056483"/>
          </a:xfrm>
          <a:prstGeom prst="rect">
            <a:avLst/>
          </a:prstGeom>
        </p:spPr>
      </p:pic>
      <p:sp>
        <p:nvSpPr>
          <p:cNvPr id="4" name="Slide Number Placeholder 3">
            <a:extLst>
              <a:ext uri="{FF2B5EF4-FFF2-40B4-BE49-F238E27FC236}">
                <a16:creationId xmlns:a16="http://schemas.microsoft.com/office/drawing/2014/main" id="{040F3154-5180-DCB7-09EB-FF292C668D7C}"/>
              </a:ext>
            </a:extLst>
          </p:cNvPr>
          <p:cNvSpPr>
            <a:spLocks noGrp="1"/>
          </p:cNvSpPr>
          <p:nvPr>
            <p:ph type="sldNum" sz="quarter" idx="12"/>
          </p:nvPr>
        </p:nvSpPr>
        <p:spPr/>
        <p:txBody>
          <a:bodyPr/>
          <a:lstStyle/>
          <a:p>
            <a:fld id="{D9F085D5-EC86-4F6A-B501-C1359CB39116}" type="slidenum">
              <a:rPr lang="en-GB" smtClean="0"/>
              <a:t>52</a:t>
            </a:fld>
            <a:endParaRPr lang="en-GB"/>
          </a:p>
        </p:txBody>
      </p:sp>
      <p:sp>
        <p:nvSpPr>
          <p:cNvPr id="7" name="TextBox 6">
            <a:extLst>
              <a:ext uri="{FF2B5EF4-FFF2-40B4-BE49-F238E27FC236}">
                <a16:creationId xmlns:a16="http://schemas.microsoft.com/office/drawing/2014/main" id="{EB1D7E60-9055-D3E2-EF12-B4B869F6D6F2}"/>
              </a:ext>
            </a:extLst>
          </p:cNvPr>
          <p:cNvSpPr txBox="1"/>
          <p:nvPr/>
        </p:nvSpPr>
        <p:spPr>
          <a:xfrm>
            <a:off x="75157" y="1872641"/>
            <a:ext cx="3463446" cy="3108543"/>
          </a:xfrm>
          <a:prstGeom prst="rect">
            <a:avLst/>
          </a:prstGeom>
          <a:noFill/>
        </p:spPr>
        <p:txBody>
          <a:bodyPr wrap="square" rtlCol="0">
            <a:spAutoFit/>
          </a:bodyPr>
          <a:lstStyle/>
          <a:p>
            <a:r>
              <a:rPr lang="en-US" sz="2800" dirty="0"/>
              <a:t>The implied market probability of the federal funds rate on 3/23/2026  for the end of 2026 was 3.9 with a 25% probability of 3.6 or 4.4</a:t>
            </a:r>
          </a:p>
        </p:txBody>
      </p:sp>
      <p:sp>
        <p:nvSpPr>
          <p:cNvPr id="8" name="TextBox 7">
            <a:extLst>
              <a:ext uri="{FF2B5EF4-FFF2-40B4-BE49-F238E27FC236}">
                <a16:creationId xmlns:a16="http://schemas.microsoft.com/office/drawing/2014/main" id="{2B80EAC2-B9CC-4579-F437-DCC74653A20F}"/>
              </a:ext>
            </a:extLst>
          </p:cNvPr>
          <p:cNvSpPr txBox="1"/>
          <p:nvPr/>
        </p:nvSpPr>
        <p:spPr>
          <a:xfrm>
            <a:off x="3642219" y="2909292"/>
            <a:ext cx="1754967" cy="2328596"/>
          </a:xfrm>
          <a:prstGeom prst="rect">
            <a:avLst/>
          </a:prstGeom>
          <a:noFill/>
          <a:ln w="19050">
            <a:solidFill>
              <a:srgbClr val="C00000"/>
            </a:solidFill>
          </a:ln>
        </p:spPr>
        <p:txBody>
          <a:bodyPr wrap="square" rtlCol="0">
            <a:spAutoFit/>
          </a:bodyPr>
          <a:lstStyle/>
          <a:p>
            <a:endParaRPr lang="en-US" dirty="0"/>
          </a:p>
        </p:txBody>
      </p:sp>
      <p:sp>
        <p:nvSpPr>
          <p:cNvPr id="12" name="TextBox 11">
            <a:extLst>
              <a:ext uri="{FF2B5EF4-FFF2-40B4-BE49-F238E27FC236}">
                <a16:creationId xmlns:a16="http://schemas.microsoft.com/office/drawing/2014/main" id="{E1DF4D9C-2B80-4B7D-0632-F4B508177653}"/>
              </a:ext>
            </a:extLst>
          </p:cNvPr>
          <p:cNvSpPr txBox="1"/>
          <p:nvPr/>
        </p:nvSpPr>
        <p:spPr>
          <a:xfrm>
            <a:off x="8962732" y="3704828"/>
            <a:ext cx="620038" cy="461665"/>
          </a:xfrm>
          <a:prstGeom prst="rect">
            <a:avLst/>
          </a:prstGeom>
          <a:noFill/>
        </p:spPr>
        <p:txBody>
          <a:bodyPr wrap="square" rtlCol="0">
            <a:spAutoFit/>
          </a:bodyPr>
          <a:lstStyle/>
          <a:p>
            <a:r>
              <a:rPr lang="en-US" sz="2400" dirty="0"/>
              <a:t>3.0</a:t>
            </a:r>
          </a:p>
        </p:txBody>
      </p:sp>
      <p:sp>
        <p:nvSpPr>
          <p:cNvPr id="13" name="TextBox 12">
            <a:extLst>
              <a:ext uri="{FF2B5EF4-FFF2-40B4-BE49-F238E27FC236}">
                <a16:creationId xmlns:a16="http://schemas.microsoft.com/office/drawing/2014/main" id="{97A8201B-08FF-E39A-371F-6FC339E89F16}"/>
              </a:ext>
            </a:extLst>
          </p:cNvPr>
          <p:cNvSpPr txBox="1"/>
          <p:nvPr/>
        </p:nvSpPr>
        <p:spPr>
          <a:xfrm>
            <a:off x="8984127" y="3111715"/>
            <a:ext cx="620038" cy="461665"/>
          </a:xfrm>
          <a:prstGeom prst="rect">
            <a:avLst/>
          </a:prstGeom>
          <a:noFill/>
        </p:spPr>
        <p:txBody>
          <a:bodyPr wrap="square" rtlCol="0">
            <a:spAutoFit/>
          </a:bodyPr>
          <a:lstStyle/>
          <a:p>
            <a:r>
              <a:rPr lang="en-US" sz="2400" dirty="0"/>
              <a:t>4.0</a:t>
            </a:r>
          </a:p>
        </p:txBody>
      </p:sp>
      <p:cxnSp>
        <p:nvCxnSpPr>
          <p:cNvPr id="15" name="Straight Connector 14">
            <a:extLst>
              <a:ext uri="{FF2B5EF4-FFF2-40B4-BE49-F238E27FC236}">
                <a16:creationId xmlns:a16="http://schemas.microsoft.com/office/drawing/2014/main" id="{320944E7-5267-6E32-ED10-AE91320B96CE}"/>
              </a:ext>
            </a:extLst>
          </p:cNvPr>
          <p:cNvCxnSpPr/>
          <p:nvPr/>
        </p:nvCxnSpPr>
        <p:spPr>
          <a:xfrm>
            <a:off x="3642219" y="3617221"/>
            <a:ext cx="6009085" cy="0"/>
          </a:xfrm>
          <a:prstGeom prst="line">
            <a:avLst/>
          </a:prstGeom>
          <a:ln w="22225">
            <a:solidFill>
              <a:srgbClr val="FF0000"/>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5E1F5E4D-A9C7-995B-7831-0373BA651CB1}"/>
              </a:ext>
            </a:extLst>
          </p:cNvPr>
          <p:cNvSpPr txBox="1"/>
          <p:nvPr/>
        </p:nvSpPr>
        <p:spPr>
          <a:xfrm>
            <a:off x="9754920" y="3097206"/>
            <a:ext cx="1878904" cy="830997"/>
          </a:xfrm>
          <a:prstGeom prst="rect">
            <a:avLst/>
          </a:prstGeom>
          <a:noFill/>
        </p:spPr>
        <p:txBody>
          <a:bodyPr wrap="square" rtlCol="0">
            <a:spAutoFit/>
          </a:bodyPr>
          <a:lstStyle/>
          <a:p>
            <a:r>
              <a:rPr lang="en-US" sz="2400" dirty="0"/>
              <a:t>Current target range</a:t>
            </a:r>
          </a:p>
        </p:txBody>
      </p:sp>
    </p:spTree>
    <p:extLst>
      <p:ext uri="{BB962C8B-B14F-4D97-AF65-F5344CB8AC3E}">
        <p14:creationId xmlns:p14="http://schemas.microsoft.com/office/powerpoint/2010/main" val="2421545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7BEBB-BA0B-72AF-43A6-C0A3CB44EDE7}"/>
              </a:ext>
            </a:extLst>
          </p:cNvPr>
          <p:cNvSpPr>
            <a:spLocks noGrp="1"/>
          </p:cNvSpPr>
          <p:nvPr>
            <p:ph type="title"/>
          </p:nvPr>
        </p:nvSpPr>
        <p:spPr/>
        <p:txBody>
          <a:bodyPr/>
          <a:lstStyle/>
          <a:p>
            <a:r>
              <a:rPr lang="en-US" dirty="0">
                <a:solidFill>
                  <a:schemeClr val="bg1"/>
                </a:solidFill>
              </a:rPr>
              <a:t>Wh</a:t>
            </a:r>
            <a:r>
              <a:rPr lang="en-US" dirty="0"/>
              <a:t>at is the purpose of this information?</a:t>
            </a:r>
          </a:p>
        </p:txBody>
      </p:sp>
      <p:sp>
        <p:nvSpPr>
          <p:cNvPr id="3" name="Content Placeholder 2">
            <a:extLst>
              <a:ext uri="{FF2B5EF4-FFF2-40B4-BE49-F238E27FC236}">
                <a16:creationId xmlns:a16="http://schemas.microsoft.com/office/drawing/2014/main" id="{D2C9BB46-CA01-6A5C-F082-0326E3ADCB77}"/>
              </a:ext>
            </a:extLst>
          </p:cNvPr>
          <p:cNvSpPr>
            <a:spLocks noGrp="1"/>
          </p:cNvSpPr>
          <p:nvPr>
            <p:ph idx="1"/>
          </p:nvPr>
        </p:nvSpPr>
        <p:spPr/>
        <p:txBody>
          <a:bodyPr/>
          <a:lstStyle/>
          <a:p>
            <a:pPr marL="514350" indent="-514350">
              <a:buFont typeface="+mj-lt"/>
              <a:buAutoNum type="arabicPeriod"/>
            </a:pPr>
            <a:r>
              <a:rPr lang="en-US" dirty="0"/>
              <a:t>Transparency helps to increase credibility thereby stabilizing inflationary expectations.</a:t>
            </a:r>
          </a:p>
          <a:p>
            <a:pPr marL="514350" indent="-514350">
              <a:buFont typeface="+mj-lt"/>
              <a:buAutoNum type="arabicPeriod"/>
            </a:pPr>
            <a:r>
              <a:rPr lang="en-US" dirty="0"/>
              <a:t>This “forward guidance” on future federal fund rates can influence longer-term rates, which have a bigger influence on aggregate demand.</a:t>
            </a:r>
          </a:p>
          <a:p>
            <a:pPr marL="0" indent="0">
              <a:buNone/>
            </a:pPr>
            <a:r>
              <a:rPr lang="en-US" dirty="0"/>
              <a:t>Ben Bernanke </a:t>
            </a:r>
            <a:r>
              <a:rPr lang="en-US" sz="2200" dirty="0"/>
              <a:t>(https://www.brookings.edu/articles/inaugurating-a-new-blog/)</a:t>
            </a:r>
            <a:r>
              <a:rPr lang="en-US" dirty="0"/>
              <a:t>:</a:t>
            </a:r>
          </a:p>
          <a:p>
            <a:pPr marL="0" indent="0">
              <a:buNone/>
            </a:pPr>
            <a:r>
              <a:rPr lang="en-US" b="0" dirty="0"/>
              <a:t>When I was at the Federal Reserve, I occasionally observed that monetary policy is 98 percent talk and only two percent action.</a:t>
            </a:r>
            <a:endParaRPr lang="en-US" dirty="0"/>
          </a:p>
        </p:txBody>
      </p:sp>
      <p:sp>
        <p:nvSpPr>
          <p:cNvPr id="4" name="Slide Number Placeholder 3">
            <a:extLst>
              <a:ext uri="{FF2B5EF4-FFF2-40B4-BE49-F238E27FC236}">
                <a16:creationId xmlns:a16="http://schemas.microsoft.com/office/drawing/2014/main" id="{EB68D418-CD30-FF7C-AFF5-E0B2B010A384}"/>
              </a:ext>
            </a:extLst>
          </p:cNvPr>
          <p:cNvSpPr>
            <a:spLocks noGrp="1"/>
          </p:cNvSpPr>
          <p:nvPr>
            <p:ph type="sldNum" sz="quarter" idx="12"/>
          </p:nvPr>
        </p:nvSpPr>
        <p:spPr/>
        <p:txBody>
          <a:bodyPr/>
          <a:lstStyle/>
          <a:p>
            <a:fld id="{D9F085D5-EC86-4F6A-B501-C1359CB39116}" type="slidenum">
              <a:rPr lang="en-GB" smtClean="0"/>
              <a:t>53</a:t>
            </a:fld>
            <a:endParaRPr lang="en-GB"/>
          </a:p>
        </p:txBody>
      </p:sp>
    </p:spTree>
    <p:extLst>
      <p:ext uri="{BB962C8B-B14F-4D97-AF65-F5344CB8AC3E}">
        <p14:creationId xmlns:p14="http://schemas.microsoft.com/office/powerpoint/2010/main" val="396386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4BDA8-8D07-5103-0126-242D38457323}"/>
              </a:ext>
            </a:extLst>
          </p:cNvPr>
          <p:cNvSpPr>
            <a:spLocks noGrp="1"/>
          </p:cNvSpPr>
          <p:nvPr>
            <p:ph type="title"/>
          </p:nvPr>
        </p:nvSpPr>
        <p:spPr/>
        <p:txBody>
          <a:bodyPr/>
          <a:lstStyle/>
          <a:p>
            <a:r>
              <a:rPr lang="en-US" dirty="0">
                <a:solidFill>
                  <a:schemeClr val="bg1"/>
                </a:solidFill>
              </a:rPr>
              <a:t>Can</a:t>
            </a:r>
            <a:r>
              <a:rPr lang="en-US" dirty="0"/>
              <a:t> There be Too Much Talk?</a:t>
            </a:r>
          </a:p>
        </p:txBody>
      </p:sp>
      <p:sp>
        <p:nvSpPr>
          <p:cNvPr id="3" name="Content Placeholder 2">
            <a:extLst>
              <a:ext uri="{FF2B5EF4-FFF2-40B4-BE49-F238E27FC236}">
                <a16:creationId xmlns:a16="http://schemas.microsoft.com/office/drawing/2014/main" id="{9EBAFAC7-63BF-8E45-C6AB-4DDEDCC13BD4}"/>
              </a:ext>
            </a:extLst>
          </p:cNvPr>
          <p:cNvSpPr>
            <a:spLocks noGrp="1"/>
          </p:cNvSpPr>
          <p:nvPr>
            <p:ph idx="1"/>
          </p:nvPr>
        </p:nvSpPr>
        <p:spPr/>
        <p:txBody>
          <a:bodyPr/>
          <a:lstStyle/>
          <a:p>
            <a:r>
              <a:rPr lang="en-US" dirty="0"/>
              <a:t>During any given month Federal Reserve Bank Presidents and Governors give about 3 speeches and interviews on average.</a:t>
            </a:r>
          </a:p>
          <a:p>
            <a:r>
              <a:rPr lang="en-US" dirty="0"/>
              <a:t>In these speeches they will typically opine on inflation and unemployment.</a:t>
            </a:r>
          </a:p>
          <a:p>
            <a:r>
              <a:rPr lang="en-US" dirty="0"/>
              <a:t>Should the Fed be speaking so frequently with so many different voices?</a:t>
            </a:r>
          </a:p>
        </p:txBody>
      </p:sp>
      <p:sp>
        <p:nvSpPr>
          <p:cNvPr id="4" name="Slide Number Placeholder 3">
            <a:extLst>
              <a:ext uri="{FF2B5EF4-FFF2-40B4-BE49-F238E27FC236}">
                <a16:creationId xmlns:a16="http://schemas.microsoft.com/office/drawing/2014/main" id="{B503C217-4CA9-AC1A-80CF-E37F7D15CABD}"/>
              </a:ext>
            </a:extLst>
          </p:cNvPr>
          <p:cNvSpPr>
            <a:spLocks noGrp="1"/>
          </p:cNvSpPr>
          <p:nvPr>
            <p:ph type="sldNum" sz="quarter" idx="12"/>
          </p:nvPr>
        </p:nvSpPr>
        <p:spPr/>
        <p:txBody>
          <a:bodyPr/>
          <a:lstStyle/>
          <a:p>
            <a:fld id="{D9F085D5-EC86-4F6A-B501-C1359CB39116}" type="slidenum">
              <a:rPr lang="en-GB" smtClean="0"/>
              <a:t>54</a:t>
            </a:fld>
            <a:endParaRPr lang="en-GB"/>
          </a:p>
        </p:txBody>
      </p:sp>
    </p:spTree>
    <p:extLst>
      <p:ext uri="{BB962C8B-B14F-4D97-AF65-F5344CB8AC3E}">
        <p14:creationId xmlns:p14="http://schemas.microsoft.com/office/powerpoint/2010/main" val="2980719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D0B61-39C3-F8E6-D330-0887F732FC90}"/>
              </a:ext>
            </a:extLst>
          </p:cNvPr>
          <p:cNvSpPr>
            <a:spLocks noGrp="1"/>
          </p:cNvSpPr>
          <p:nvPr>
            <p:ph type="title"/>
          </p:nvPr>
        </p:nvSpPr>
        <p:spPr>
          <a:xfrm>
            <a:off x="775570" y="-20985"/>
            <a:ext cx="10515600" cy="1325563"/>
          </a:xfrm>
        </p:spPr>
        <p:txBody>
          <a:bodyPr/>
          <a:lstStyle/>
          <a:p>
            <a:r>
              <a:rPr lang="en-US" dirty="0">
                <a:solidFill>
                  <a:schemeClr val="bg1"/>
                </a:solidFill>
              </a:rPr>
              <a:t>5. A</a:t>
            </a:r>
            <a:r>
              <a:rPr lang="en-US" dirty="0"/>
              <a:t>I and Inflation</a:t>
            </a:r>
          </a:p>
        </p:txBody>
      </p:sp>
      <p:sp>
        <p:nvSpPr>
          <p:cNvPr id="3" name="Content Placeholder 2">
            <a:extLst>
              <a:ext uri="{FF2B5EF4-FFF2-40B4-BE49-F238E27FC236}">
                <a16:creationId xmlns:a16="http://schemas.microsoft.com/office/drawing/2014/main" id="{3872EDF1-C621-3441-F8BA-FE3D73CD4700}"/>
              </a:ext>
            </a:extLst>
          </p:cNvPr>
          <p:cNvSpPr>
            <a:spLocks noGrp="1"/>
          </p:cNvSpPr>
          <p:nvPr>
            <p:ph idx="1"/>
          </p:nvPr>
        </p:nvSpPr>
        <p:spPr/>
        <p:txBody>
          <a:bodyPr/>
          <a:lstStyle/>
          <a:p>
            <a:pPr marL="0" indent="0">
              <a:buNone/>
            </a:pPr>
            <a:r>
              <a:rPr lang="en-US" dirty="0"/>
              <a:t>Kevin Warsh:</a:t>
            </a:r>
          </a:p>
          <a:p>
            <a:pPr marL="457200" lvl="1" indent="0">
              <a:buNone/>
            </a:pPr>
            <a:r>
              <a:rPr lang="en-US" dirty="0"/>
              <a:t>First, the Fed should discard its forecast of stagflation</a:t>
            </a:r>
          </a:p>
          <a:p>
            <a:pPr marL="457200" lvl="1" indent="0">
              <a:buNone/>
            </a:pPr>
            <a:r>
              <a:rPr lang="en-US" dirty="0"/>
              <a:t>in the next couple of years, as if subpar growth and inflation 40% above target is the best that can be done. AI will be a significant disinflationary force, increasing productivity and bolstering American competitiveness.</a:t>
            </a:r>
          </a:p>
          <a:p>
            <a:pPr marL="0" indent="0">
              <a:buNone/>
            </a:pPr>
            <a:r>
              <a:rPr lang="en-US" dirty="0"/>
              <a:t>Main stream model would predict the same thing if the productivity growth is significant.</a:t>
            </a:r>
          </a:p>
          <a:p>
            <a:pPr marL="514350" indent="-514350">
              <a:buFont typeface="+mj-lt"/>
              <a:buAutoNum type="arabicPeriod"/>
            </a:pPr>
            <a:r>
              <a:rPr lang="en-US" dirty="0"/>
              <a:t>Greater competitiveness is like a beneficial price shock.</a:t>
            </a:r>
          </a:p>
          <a:p>
            <a:pPr marL="514350" indent="-514350">
              <a:buFont typeface="+mj-lt"/>
              <a:buAutoNum type="arabicPeriod"/>
            </a:pPr>
            <a:r>
              <a:rPr lang="en-US" dirty="0"/>
              <a:t>Productivity growth translates into more rapidly growing aggregate supply.</a:t>
            </a:r>
          </a:p>
        </p:txBody>
      </p:sp>
      <p:sp>
        <p:nvSpPr>
          <p:cNvPr id="4" name="Slide Number Placeholder 3">
            <a:extLst>
              <a:ext uri="{FF2B5EF4-FFF2-40B4-BE49-F238E27FC236}">
                <a16:creationId xmlns:a16="http://schemas.microsoft.com/office/drawing/2014/main" id="{AC503921-9DEC-80CF-330C-BBAB119ADFDA}"/>
              </a:ext>
            </a:extLst>
          </p:cNvPr>
          <p:cNvSpPr>
            <a:spLocks noGrp="1"/>
          </p:cNvSpPr>
          <p:nvPr>
            <p:ph type="sldNum" sz="quarter" idx="12"/>
          </p:nvPr>
        </p:nvSpPr>
        <p:spPr/>
        <p:txBody>
          <a:bodyPr/>
          <a:lstStyle/>
          <a:p>
            <a:fld id="{D9F085D5-EC86-4F6A-B501-C1359CB39116}" type="slidenum">
              <a:rPr lang="en-GB" smtClean="0"/>
              <a:t>55</a:t>
            </a:fld>
            <a:endParaRPr lang="en-GB"/>
          </a:p>
        </p:txBody>
      </p:sp>
    </p:spTree>
    <p:extLst>
      <p:ext uri="{BB962C8B-B14F-4D97-AF65-F5344CB8AC3E}">
        <p14:creationId xmlns:p14="http://schemas.microsoft.com/office/powerpoint/2010/main" val="3617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4F0905-EAFB-0DB6-69FB-3EAD20BA9AE6}"/>
              </a:ext>
            </a:extLst>
          </p:cNvPr>
          <p:cNvSpPr>
            <a:spLocks noGrp="1"/>
          </p:cNvSpPr>
          <p:nvPr>
            <p:ph type="title"/>
          </p:nvPr>
        </p:nvSpPr>
        <p:spPr/>
        <p:txBody>
          <a:bodyPr/>
          <a:lstStyle/>
          <a:p>
            <a:r>
              <a:rPr lang="en-US" dirty="0">
                <a:solidFill>
                  <a:schemeClr val="bg1"/>
                </a:solidFill>
              </a:rPr>
              <a:t>Est</a:t>
            </a:r>
            <a:r>
              <a:rPr lang="en-US" dirty="0">
                <a:solidFill>
                  <a:schemeClr val="accent5">
                    <a:lumMod val="50000"/>
                  </a:schemeClr>
                </a:solidFill>
              </a:rPr>
              <a:t>imates</a:t>
            </a:r>
            <a:r>
              <a:rPr lang="en-US" dirty="0"/>
              <a:t> of AI’s Effect on Productivity Growth</a:t>
            </a:r>
          </a:p>
        </p:txBody>
      </p:sp>
      <p:sp>
        <p:nvSpPr>
          <p:cNvPr id="3" name="Content Placeholder 2">
            <a:extLst>
              <a:ext uri="{FF2B5EF4-FFF2-40B4-BE49-F238E27FC236}">
                <a16:creationId xmlns:a16="http://schemas.microsoft.com/office/drawing/2014/main" id="{97A8636A-969E-43F3-1DB7-4ADBDC81F1FE}"/>
              </a:ext>
            </a:extLst>
          </p:cNvPr>
          <p:cNvSpPr>
            <a:spLocks noGrp="1"/>
          </p:cNvSpPr>
          <p:nvPr>
            <p:ph idx="1"/>
          </p:nvPr>
        </p:nvSpPr>
        <p:spPr>
          <a:xfrm>
            <a:off x="507304" y="1570730"/>
            <a:ext cx="11430000" cy="4351338"/>
          </a:xfrm>
        </p:spPr>
        <p:txBody>
          <a:bodyPr/>
          <a:lstStyle/>
          <a:p>
            <a:pPr marL="0" indent="0">
              <a:buNone/>
            </a:pPr>
            <a:r>
              <a:rPr lang="en-US" dirty="0"/>
              <a:t>Increase over 10 years:</a:t>
            </a:r>
          </a:p>
          <a:p>
            <a:r>
              <a:rPr lang="en-US" dirty="0"/>
              <a:t>Darren Acemoglu (2024) 0.1 p.p.</a:t>
            </a:r>
          </a:p>
          <a:p>
            <a:r>
              <a:rPr lang="en-US" dirty="0"/>
              <a:t>Penn Wharton Budget Model (9/2025): 0.2 p.p.</a:t>
            </a:r>
          </a:p>
          <a:p>
            <a:r>
              <a:rPr lang="en-US" dirty="0"/>
              <a:t>Goldman Sachs (2023) 1.5 p.p. </a:t>
            </a:r>
          </a:p>
          <a:p>
            <a:r>
              <a:rPr lang="en-US" dirty="0"/>
              <a:t>Anthropic (11/2025):  1.8 p.p.</a:t>
            </a:r>
          </a:p>
          <a:p>
            <a:pPr marL="0" indent="0">
              <a:buNone/>
            </a:pPr>
            <a:endParaRPr lang="en-US" dirty="0"/>
          </a:p>
        </p:txBody>
      </p:sp>
      <p:sp>
        <p:nvSpPr>
          <p:cNvPr id="4" name="Slide Number Placeholder 3">
            <a:extLst>
              <a:ext uri="{FF2B5EF4-FFF2-40B4-BE49-F238E27FC236}">
                <a16:creationId xmlns:a16="http://schemas.microsoft.com/office/drawing/2014/main" id="{3CBFE642-EA66-6DD1-4046-FFF3BFDF5E43}"/>
              </a:ext>
            </a:extLst>
          </p:cNvPr>
          <p:cNvSpPr>
            <a:spLocks noGrp="1"/>
          </p:cNvSpPr>
          <p:nvPr>
            <p:ph type="sldNum" sz="quarter" idx="12"/>
          </p:nvPr>
        </p:nvSpPr>
        <p:spPr/>
        <p:txBody>
          <a:bodyPr/>
          <a:lstStyle/>
          <a:p>
            <a:fld id="{D9F085D5-EC86-4F6A-B501-C1359CB39116}" type="slidenum">
              <a:rPr lang="en-GB" smtClean="0"/>
              <a:t>56</a:t>
            </a:fld>
            <a:endParaRPr lang="en-GB"/>
          </a:p>
        </p:txBody>
      </p:sp>
    </p:spTree>
    <p:extLst>
      <p:ext uri="{BB962C8B-B14F-4D97-AF65-F5344CB8AC3E}">
        <p14:creationId xmlns:p14="http://schemas.microsoft.com/office/powerpoint/2010/main" val="2292854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97B76-4C9A-626A-43BC-954D683C716B}"/>
              </a:ext>
            </a:extLst>
          </p:cNvPr>
          <p:cNvSpPr>
            <a:spLocks noGrp="1"/>
          </p:cNvSpPr>
          <p:nvPr>
            <p:ph type="title"/>
          </p:nvPr>
        </p:nvSpPr>
        <p:spPr/>
        <p:txBody>
          <a:bodyPr/>
          <a:lstStyle/>
          <a:p>
            <a:r>
              <a:rPr lang="en-US" dirty="0">
                <a:solidFill>
                  <a:schemeClr val="bg1"/>
                </a:solidFill>
              </a:rPr>
              <a:t>So, </a:t>
            </a:r>
            <a:r>
              <a:rPr lang="en-US" dirty="0"/>
              <a:t>Will Monetary Policy Be Different</a:t>
            </a:r>
          </a:p>
        </p:txBody>
      </p:sp>
      <p:sp>
        <p:nvSpPr>
          <p:cNvPr id="3" name="Content Placeholder 2">
            <a:extLst>
              <a:ext uri="{FF2B5EF4-FFF2-40B4-BE49-F238E27FC236}">
                <a16:creationId xmlns:a16="http://schemas.microsoft.com/office/drawing/2014/main" id="{EA21F6C9-2DAD-240E-0212-E2BC09957B9D}"/>
              </a:ext>
            </a:extLst>
          </p:cNvPr>
          <p:cNvSpPr>
            <a:spLocks noGrp="1"/>
          </p:cNvSpPr>
          <p:nvPr>
            <p:ph idx="1"/>
          </p:nvPr>
        </p:nvSpPr>
        <p:spPr/>
        <p:txBody>
          <a:bodyPr/>
          <a:lstStyle/>
          <a:p>
            <a:pPr marL="0" indent="0">
              <a:buNone/>
            </a:pPr>
            <a:r>
              <a:rPr lang="en-US" dirty="0"/>
              <a:t>Maybe,  remember there are 12 voting members of the FOMC and President Trump only appointed 3 Governors.</a:t>
            </a:r>
          </a:p>
          <a:p>
            <a:pPr marL="0" indent="0">
              <a:buNone/>
            </a:pPr>
            <a:r>
              <a:rPr lang="en-US" dirty="0"/>
              <a:t>Kevin Warsh,</a:t>
            </a:r>
          </a:p>
          <a:p>
            <a:pPr marL="0" indent="0">
              <a:buNone/>
            </a:pPr>
            <a:r>
              <a:rPr lang="en-US" b="0" dirty="0"/>
              <a:t>“We should have a big, robust deliberation inside the FOMC,” Warsh said during questioning from Sen. Cynthia Lummis. “I tend to favor messier meetings than some, where people don’t show up with rehearsed scripts, but we can have a good family </a:t>
            </a:r>
            <a:r>
              <a:rPr lang="en-US" b="0" dirty="0" err="1"/>
              <a:t>fight.”“If</a:t>
            </a:r>
            <a:r>
              <a:rPr lang="en-US" b="0" dirty="0"/>
              <a:t> the central bank has that good family fight, I think they’re going to make better decisions,” Warsh added. “And if they happen to make mistakes, they’ll correct them sooner.”</a:t>
            </a:r>
            <a:endParaRPr lang="en-US" dirty="0"/>
          </a:p>
          <a:p>
            <a:endParaRPr lang="en-US" dirty="0"/>
          </a:p>
        </p:txBody>
      </p:sp>
      <p:sp>
        <p:nvSpPr>
          <p:cNvPr id="4" name="Slide Number Placeholder 3">
            <a:extLst>
              <a:ext uri="{FF2B5EF4-FFF2-40B4-BE49-F238E27FC236}">
                <a16:creationId xmlns:a16="http://schemas.microsoft.com/office/drawing/2014/main" id="{3122FA1D-7252-1B28-A83D-3A7AE1A55935}"/>
              </a:ext>
            </a:extLst>
          </p:cNvPr>
          <p:cNvSpPr>
            <a:spLocks noGrp="1"/>
          </p:cNvSpPr>
          <p:nvPr>
            <p:ph type="sldNum" sz="quarter" idx="12"/>
          </p:nvPr>
        </p:nvSpPr>
        <p:spPr/>
        <p:txBody>
          <a:bodyPr/>
          <a:lstStyle/>
          <a:p>
            <a:fld id="{D9F085D5-EC86-4F6A-B501-C1359CB39116}" type="slidenum">
              <a:rPr lang="en-GB" smtClean="0"/>
              <a:t>57</a:t>
            </a:fld>
            <a:endParaRPr lang="en-GB"/>
          </a:p>
        </p:txBody>
      </p:sp>
      <p:sp>
        <p:nvSpPr>
          <p:cNvPr id="7" name="TextBox 6">
            <a:extLst>
              <a:ext uri="{FF2B5EF4-FFF2-40B4-BE49-F238E27FC236}">
                <a16:creationId xmlns:a16="http://schemas.microsoft.com/office/drawing/2014/main" id="{4869BB5D-F360-94EC-8EC7-97680ACDFED8}"/>
              </a:ext>
            </a:extLst>
          </p:cNvPr>
          <p:cNvSpPr txBox="1"/>
          <p:nvPr/>
        </p:nvSpPr>
        <p:spPr>
          <a:xfrm>
            <a:off x="3348319" y="6089622"/>
            <a:ext cx="8745070" cy="646331"/>
          </a:xfrm>
          <a:prstGeom prst="rect">
            <a:avLst/>
          </a:prstGeom>
          <a:noFill/>
        </p:spPr>
        <p:txBody>
          <a:bodyPr wrap="square">
            <a:spAutoFit/>
          </a:bodyPr>
          <a:lstStyle/>
          <a:p>
            <a:r>
              <a:rPr lang="en-US" dirty="0"/>
              <a:t>https://finance.yahoo.com/economy/policy/article/kevin-warsh-testifies-he-never-made-a-deal-with-trump-to-lower-interest-rates-as-fed-chair-183701077.html</a:t>
            </a:r>
          </a:p>
        </p:txBody>
      </p:sp>
    </p:spTree>
    <p:extLst>
      <p:ext uri="{BB962C8B-B14F-4D97-AF65-F5344CB8AC3E}">
        <p14:creationId xmlns:p14="http://schemas.microsoft.com/office/powerpoint/2010/main" val="1228508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854747-48DF-9484-1C40-656EAA754AD5}"/>
              </a:ext>
            </a:extLst>
          </p:cNvPr>
          <p:cNvSpPr>
            <a:spLocks noGrp="1"/>
          </p:cNvSpPr>
          <p:nvPr>
            <p:ph type="title"/>
          </p:nvPr>
        </p:nvSpPr>
        <p:spPr/>
        <p:txBody>
          <a:bodyPr/>
          <a:lstStyle/>
          <a:p>
            <a:r>
              <a:rPr lang="en-US" dirty="0">
                <a:solidFill>
                  <a:schemeClr val="bg1"/>
                </a:solidFill>
              </a:rPr>
              <a:t>Car</a:t>
            </a:r>
            <a:r>
              <a:rPr lang="en-US" dirty="0"/>
              <a:t>eful What You Wish For</a:t>
            </a:r>
          </a:p>
        </p:txBody>
      </p:sp>
      <p:pic>
        <p:nvPicPr>
          <p:cNvPr id="5" name="Content Placeholder 4">
            <a:extLst>
              <a:ext uri="{FF2B5EF4-FFF2-40B4-BE49-F238E27FC236}">
                <a16:creationId xmlns:a16="http://schemas.microsoft.com/office/drawing/2014/main" id="{419883D1-6E8F-9669-A1D3-EC9BDEBA49B3}"/>
              </a:ext>
            </a:extLst>
          </p:cNvPr>
          <p:cNvPicPr>
            <a:picLocks noGrp="1" noChangeAspect="1"/>
          </p:cNvPicPr>
          <p:nvPr>
            <p:ph idx="1"/>
          </p:nvPr>
        </p:nvPicPr>
        <p:blipFill>
          <a:blip r:embed="rId2"/>
          <a:stretch>
            <a:fillRect/>
          </a:stretch>
        </p:blipFill>
        <p:spPr>
          <a:xfrm>
            <a:off x="567018" y="1446174"/>
            <a:ext cx="8386960" cy="4663440"/>
          </a:xfrm>
          <a:prstGeom prst="rect">
            <a:avLst/>
          </a:prstGeom>
        </p:spPr>
      </p:pic>
      <p:sp>
        <p:nvSpPr>
          <p:cNvPr id="4" name="Slide Number Placeholder 3">
            <a:extLst>
              <a:ext uri="{FF2B5EF4-FFF2-40B4-BE49-F238E27FC236}">
                <a16:creationId xmlns:a16="http://schemas.microsoft.com/office/drawing/2014/main" id="{2EEC292D-10B5-F4AF-4981-46F1D5F9EB49}"/>
              </a:ext>
            </a:extLst>
          </p:cNvPr>
          <p:cNvSpPr>
            <a:spLocks noGrp="1"/>
          </p:cNvSpPr>
          <p:nvPr>
            <p:ph type="sldNum" sz="quarter" idx="12"/>
          </p:nvPr>
        </p:nvSpPr>
        <p:spPr/>
        <p:txBody>
          <a:bodyPr/>
          <a:lstStyle/>
          <a:p>
            <a:fld id="{D9F085D5-EC86-4F6A-B501-C1359CB39116}" type="slidenum">
              <a:rPr lang="en-GB" smtClean="0"/>
              <a:t>58</a:t>
            </a:fld>
            <a:endParaRPr lang="en-GB"/>
          </a:p>
        </p:txBody>
      </p:sp>
      <p:sp>
        <p:nvSpPr>
          <p:cNvPr id="6" name="TextBox 5">
            <a:extLst>
              <a:ext uri="{FF2B5EF4-FFF2-40B4-BE49-F238E27FC236}">
                <a16:creationId xmlns:a16="http://schemas.microsoft.com/office/drawing/2014/main" id="{64177966-C6EA-BA0C-E066-566E7DE15510}"/>
              </a:ext>
            </a:extLst>
          </p:cNvPr>
          <p:cNvSpPr txBox="1"/>
          <p:nvPr/>
        </p:nvSpPr>
        <p:spPr>
          <a:xfrm>
            <a:off x="9238129" y="1627094"/>
            <a:ext cx="2814918" cy="4154984"/>
          </a:xfrm>
          <a:prstGeom prst="rect">
            <a:avLst/>
          </a:prstGeom>
          <a:noFill/>
        </p:spPr>
        <p:txBody>
          <a:bodyPr wrap="square" rtlCol="0">
            <a:spAutoFit/>
          </a:bodyPr>
          <a:lstStyle/>
          <a:p>
            <a:r>
              <a:rPr lang="en-US" sz="2400" dirty="0"/>
              <a:t>I don’t know if this is a good sign or bad.  What do you think?</a:t>
            </a:r>
          </a:p>
          <a:p>
            <a:r>
              <a:rPr lang="en-US" sz="2400" dirty="0"/>
              <a:t>But I am confident in the prediction that future FOMC Policy Statements and Meeting Minutes will make for more interesting reading, starting  June 17</a:t>
            </a:r>
            <a:r>
              <a:rPr lang="en-US" sz="2400" baseline="30000" dirty="0"/>
              <a:t>th</a:t>
            </a:r>
            <a:endParaRPr lang="en-US" sz="2400" dirty="0"/>
          </a:p>
        </p:txBody>
      </p:sp>
    </p:spTree>
    <p:extLst>
      <p:ext uri="{BB962C8B-B14F-4D97-AF65-F5344CB8AC3E}">
        <p14:creationId xmlns:p14="http://schemas.microsoft.com/office/powerpoint/2010/main" val="1095457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A9C3D-E267-618D-106F-7EB17E86EF33}"/>
              </a:ext>
            </a:extLst>
          </p:cNvPr>
          <p:cNvSpPr>
            <a:spLocks noGrp="1"/>
          </p:cNvSpPr>
          <p:nvPr>
            <p:ph type="title"/>
          </p:nvPr>
        </p:nvSpPr>
        <p:spPr/>
        <p:txBody>
          <a:bodyPr/>
          <a:lstStyle/>
          <a:p>
            <a:r>
              <a:rPr lang="en-US" dirty="0">
                <a:solidFill>
                  <a:schemeClr val="bg1"/>
                </a:solidFill>
              </a:rPr>
              <a:t>My </a:t>
            </a:r>
            <a:r>
              <a:rPr lang="en-US" dirty="0">
                <a:solidFill>
                  <a:schemeClr val="accent5">
                    <a:lumMod val="50000"/>
                  </a:schemeClr>
                </a:solidFill>
              </a:rPr>
              <a:t>Goo</a:t>
            </a:r>
            <a:r>
              <a:rPr lang="en-US" dirty="0"/>
              <a:t>gle Site</a:t>
            </a:r>
          </a:p>
        </p:txBody>
      </p:sp>
      <p:sp>
        <p:nvSpPr>
          <p:cNvPr id="3" name="Content Placeholder 2">
            <a:extLst>
              <a:ext uri="{FF2B5EF4-FFF2-40B4-BE49-F238E27FC236}">
                <a16:creationId xmlns:a16="http://schemas.microsoft.com/office/drawing/2014/main" id="{72B02429-329F-D998-0EBA-0A029FCF7D7C}"/>
              </a:ext>
            </a:extLst>
          </p:cNvPr>
          <p:cNvSpPr>
            <a:spLocks noGrp="1"/>
          </p:cNvSpPr>
          <p:nvPr>
            <p:ph idx="1"/>
          </p:nvPr>
        </p:nvSpPr>
        <p:spPr/>
        <p:txBody>
          <a:bodyPr/>
          <a:lstStyle/>
          <a:p>
            <a:r>
              <a:rPr lang="en-US" dirty="0">
                <a:hlinkClick r:id="rId2"/>
              </a:rPr>
              <a:t>https://sites.google.com/view/macro-current-issues/economic-update</a:t>
            </a:r>
            <a:endParaRPr lang="en-US" dirty="0"/>
          </a:p>
        </p:txBody>
      </p:sp>
      <p:sp>
        <p:nvSpPr>
          <p:cNvPr id="4" name="Slide Number Placeholder 3">
            <a:extLst>
              <a:ext uri="{FF2B5EF4-FFF2-40B4-BE49-F238E27FC236}">
                <a16:creationId xmlns:a16="http://schemas.microsoft.com/office/drawing/2014/main" id="{19B6C0D6-4EF3-8732-D90B-920B467452B1}"/>
              </a:ext>
            </a:extLst>
          </p:cNvPr>
          <p:cNvSpPr>
            <a:spLocks noGrp="1"/>
          </p:cNvSpPr>
          <p:nvPr>
            <p:ph type="sldNum" sz="quarter" idx="12"/>
          </p:nvPr>
        </p:nvSpPr>
        <p:spPr/>
        <p:txBody>
          <a:bodyPr/>
          <a:lstStyle/>
          <a:p>
            <a:fld id="{D9F085D5-EC86-4F6A-B501-C1359CB39116}" type="slidenum">
              <a:rPr lang="en-GB" smtClean="0"/>
              <a:t>59</a:t>
            </a:fld>
            <a:endParaRPr lang="en-GB"/>
          </a:p>
        </p:txBody>
      </p:sp>
    </p:spTree>
    <p:extLst>
      <p:ext uri="{BB962C8B-B14F-4D97-AF65-F5344CB8AC3E}">
        <p14:creationId xmlns:p14="http://schemas.microsoft.com/office/powerpoint/2010/main" val="348305628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B02AF6-E279-2511-E327-806269B2BE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0BA047-11A8-3C11-810A-D4C05246C0AD}"/>
              </a:ext>
            </a:extLst>
          </p:cNvPr>
          <p:cNvSpPr>
            <a:spLocks noGrp="1"/>
          </p:cNvSpPr>
          <p:nvPr>
            <p:ph type="title"/>
          </p:nvPr>
        </p:nvSpPr>
        <p:spPr>
          <a:xfrm>
            <a:off x="794397" y="0"/>
            <a:ext cx="11067288" cy="1325563"/>
          </a:xfrm>
        </p:spPr>
        <p:txBody>
          <a:bodyPr/>
          <a:lstStyle/>
          <a:p>
            <a:r>
              <a:rPr lang="en-US" dirty="0">
                <a:solidFill>
                  <a:schemeClr val="bg1"/>
                </a:solidFill>
              </a:rPr>
              <a:t>Nex</a:t>
            </a:r>
            <a:r>
              <a:rPr lang="en-US" dirty="0">
                <a:solidFill>
                  <a:schemeClr val="accent5">
                    <a:lumMod val="50000"/>
                  </a:schemeClr>
                </a:solidFill>
              </a:rPr>
              <a:t>t Week: Ownership of $27 trillion debt</a:t>
            </a:r>
            <a:endParaRPr lang="en-US" dirty="0"/>
          </a:p>
        </p:txBody>
      </p:sp>
      <p:sp>
        <p:nvSpPr>
          <p:cNvPr id="4" name="Slide Number Placeholder 3">
            <a:extLst>
              <a:ext uri="{FF2B5EF4-FFF2-40B4-BE49-F238E27FC236}">
                <a16:creationId xmlns:a16="http://schemas.microsoft.com/office/drawing/2014/main" id="{0742C376-96B0-759F-8988-920B2C56B5DF}"/>
              </a:ext>
            </a:extLst>
          </p:cNvPr>
          <p:cNvSpPr>
            <a:spLocks noGrp="1"/>
          </p:cNvSpPr>
          <p:nvPr>
            <p:ph type="sldNum" sz="quarter" idx="12"/>
          </p:nvPr>
        </p:nvSpPr>
        <p:spPr/>
        <p:txBody>
          <a:bodyPr/>
          <a:lstStyle/>
          <a:p>
            <a:fld id="{D9F085D5-EC86-4F6A-B501-C1359CB39116}" type="slidenum">
              <a:rPr lang="en-GB" smtClean="0"/>
              <a:t>60</a:t>
            </a:fld>
            <a:endParaRPr lang="en-GB"/>
          </a:p>
        </p:txBody>
      </p:sp>
      <p:pic>
        <p:nvPicPr>
          <p:cNvPr id="8" name="Content Placeholder 7">
            <a:extLst>
              <a:ext uri="{FF2B5EF4-FFF2-40B4-BE49-F238E27FC236}">
                <a16:creationId xmlns:a16="http://schemas.microsoft.com/office/drawing/2014/main" id="{88727039-2D5F-F72E-A699-AA2A8B0FFB3F}"/>
              </a:ext>
            </a:extLst>
          </p:cNvPr>
          <p:cNvPicPr>
            <a:picLocks noGrp="1" noChangeAspect="1"/>
          </p:cNvPicPr>
          <p:nvPr>
            <p:ph idx="1"/>
          </p:nvPr>
        </p:nvPicPr>
        <p:blipFill>
          <a:blip r:embed="rId2"/>
          <a:stretch>
            <a:fillRect/>
          </a:stretch>
        </p:blipFill>
        <p:spPr>
          <a:xfrm>
            <a:off x="838200" y="1645920"/>
            <a:ext cx="10787133" cy="5577840"/>
          </a:xfrm>
        </p:spPr>
      </p:pic>
      <p:sp>
        <p:nvSpPr>
          <p:cNvPr id="9" name="TextBox 8">
            <a:extLst>
              <a:ext uri="{FF2B5EF4-FFF2-40B4-BE49-F238E27FC236}">
                <a16:creationId xmlns:a16="http://schemas.microsoft.com/office/drawing/2014/main" id="{D9A9001E-4026-F499-ED2C-4CAA9AAA7A03}"/>
              </a:ext>
            </a:extLst>
          </p:cNvPr>
          <p:cNvSpPr txBox="1"/>
          <p:nvPr/>
        </p:nvSpPr>
        <p:spPr>
          <a:xfrm>
            <a:off x="3839909" y="5675540"/>
            <a:ext cx="4195761" cy="461665"/>
          </a:xfrm>
          <a:prstGeom prst="rect">
            <a:avLst/>
          </a:prstGeom>
          <a:noFill/>
        </p:spPr>
        <p:txBody>
          <a:bodyPr wrap="square" rtlCol="0">
            <a:spAutoFit/>
          </a:bodyPr>
          <a:lstStyle/>
          <a:p>
            <a:r>
              <a:rPr lang="en-US" sz="2400" dirty="0"/>
              <a:t>US Savings Bonds, $120 billion</a:t>
            </a:r>
          </a:p>
        </p:txBody>
      </p:sp>
    </p:spTree>
    <p:extLst>
      <p:ext uri="{BB962C8B-B14F-4D97-AF65-F5344CB8AC3E}">
        <p14:creationId xmlns:p14="http://schemas.microsoft.com/office/powerpoint/2010/main" val="353451427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4E189-2B23-2F41-BBEB-10A29FA49EB0}"/>
              </a:ext>
            </a:extLst>
          </p:cNvPr>
          <p:cNvSpPr>
            <a:spLocks noGrp="1"/>
          </p:cNvSpPr>
          <p:nvPr>
            <p:ph type="title"/>
          </p:nvPr>
        </p:nvSpPr>
        <p:spPr>
          <a:xfrm>
            <a:off x="733982" y="-317"/>
            <a:ext cx="10515600" cy="1325563"/>
          </a:xfrm>
        </p:spPr>
        <p:txBody>
          <a:bodyPr>
            <a:normAutofit/>
          </a:bodyPr>
          <a:lstStyle/>
          <a:p>
            <a:r>
              <a:rPr lang="en-US" sz="3800" dirty="0"/>
              <a:t> </a:t>
            </a:r>
            <a:r>
              <a:rPr lang="en-US" sz="3800" dirty="0">
                <a:solidFill>
                  <a:schemeClr val="bg1"/>
                </a:solidFill>
              </a:rPr>
              <a:t>Let’</a:t>
            </a:r>
            <a:r>
              <a:rPr lang="en-US" sz="3800" dirty="0"/>
              <a:t>s Hear from You!</a:t>
            </a:r>
          </a:p>
        </p:txBody>
      </p:sp>
      <p:sp>
        <p:nvSpPr>
          <p:cNvPr id="3" name="Content Placeholder 2">
            <a:extLst>
              <a:ext uri="{FF2B5EF4-FFF2-40B4-BE49-F238E27FC236}">
                <a16:creationId xmlns:a16="http://schemas.microsoft.com/office/drawing/2014/main" id="{09C9064E-051C-1042-85AE-F335B853ADE1}"/>
              </a:ext>
            </a:extLst>
          </p:cNvPr>
          <p:cNvSpPr>
            <a:spLocks noGrp="1"/>
          </p:cNvSpPr>
          <p:nvPr>
            <p:ph idx="1"/>
          </p:nvPr>
        </p:nvSpPr>
        <p:spPr>
          <a:xfrm>
            <a:off x="647700" y="670559"/>
            <a:ext cx="11074608" cy="5924791"/>
          </a:xfrm>
        </p:spPr>
        <p:txBody>
          <a:bodyPr>
            <a:normAutofit lnSpcReduction="10000"/>
          </a:bodyPr>
          <a:lstStyle/>
          <a:p>
            <a:pPr marL="0" indent="0" algn="ctr">
              <a:buNone/>
            </a:pPr>
            <a:endParaRPr lang="en-US" sz="5100" dirty="0">
              <a:hlinkClick r:id="rId3"/>
            </a:endParaRPr>
          </a:p>
          <a:p>
            <a:pPr marL="0" indent="0" algn="ctr">
              <a:buNone/>
            </a:pPr>
            <a:r>
              <a:rPr lang="en-US" sz="4800" dirty="0"/>
              <a:t>Geoffrey Woglom grwoglom@amherst.edu</a:t>
            </a:r>
          </a:p>
          <a:p>
            <a:pPr marL="0" indent="0" algn="ctr">
              <a:buNone/>
            </a:pPr>
            <a:endParaRPr lang="en-US" sz="7400" dirty="0"/>
          </a:p>
          <a:p>
            <a:pPr marL="0" indent="0" algn="ctr">
              <a:buNone/>
            </a:pPr>
            <a:r>
              <a:rPr lang="en-US" sz="3800" dirty="0"/>
              <a:t>Contact NEED: </a:t>
            </a:r>
            <a:r>
              <a:rPr lang="en-US" sz="3800" dirty="0" err="1"/>
              <a:t>I</a:t>
            </a:r>
            <a:r>
              <a:rPr lang="en-US" sz="3800" dirty="0" err="1">
                <a:hlinkClick r:id="rId4"/>
              </a:rPr>
              <a:t>nfo@NEEDEcon.org</a:t>
            </a:r>
            <a:endParaRPr lang="en-US" sz="3800" dirty="0"/>
          </a:p>
          <a:p>
            <a:pPr marL="0" indent="0" algn="ctr">
              <a:buNone/>
            </a:pPr>
            <a:endParaRPr lang="en-US" sz="3800" dirty="0"/>
          </a:p>
          <a:p>
            <a:pPr marL="0" indent="0" algn="ctr">
              <a:buNone/>
            </a:pPr>
            <a:endParaRPr lang="en-US" sz="3800" dirty="0"/>
          </a:p>
          <a:p>
            <a:pPr marL="0" indent="0" algn="ctr">
              <a:buNone/>
            </a:pPr>
            <a:r>
              <a:rPr lang="en-US" sz="3800" dirty="0"/>
              <a:t>Support NEED:  www.NEEDEcon.org/donate.php</a:t>
            </a:r>
          </a:p>
          <a:p>
            <a:pPr marL="0" indent="0" algn="ctr">
              <a:buNone/>
            </a:pPr>
            <a:endParaRPr lang="en-US" dirty="0"/>
          </a:p>
        </p:txBody>
      </p:sp>
      <p:sp>
        <p:nvSpPr>
          <p:cNvPr id="4" name="Slide Number Placeholder 3">
            <a:extLst>
              <a:ext uri="{FF2B5EF4-FFF2-40B4-BE49-F238E27FC236}">
                <a16:creationId xmlns:a16="http://schemas.microsoft.com/office/drawing/2014/main" id="{052F218B-F99A-4145-A67C-DBBA7AD4E305}"/>
              </a:ext>
            </a:extLst>
          </p:cNvPr>
          <p:cNvSpPr>
            <a:spLocks noGrp="1"/>
          </p:cNvSpPr>
          <p:nvPr>
            <p:ph type="sldNum" sz="quarter" idx="12"/>
          </p:nvPr>
        </p:nvSpPr>
        <p:spPr/>
        <p:txBody>
          <a:bodyPr/>
          <a:lstStyle/>
          <a:p>
            <a:fld id="{D9F085D5-EC86-4F6A-B501-C1359CB39116}" type="slidenum">
              <a:rPr lang="en-GB" smtClean="0"/>
              <a:t>61</a:t>
            </a:fld>
            <a:endParaRPr lang="en-GB"/>
          </a:p>
        </p:txBody>
      </p:sp>
    </p:spTree>
    <p:extLst>
      <p:ext uri="{BB962C8B-B14F-4D97-AF65-F5344CB8AC3E}">
        <p14:creationId xmlns:p14="http://schemas.microsoft.com/office/powerpoint/2010/main" val="637998994"/>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lank Presentation">
  <a:themeElements>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a:ln>
              <a:noFill/>
            </a:ln>
            <a:solidFill>
              <a:schemeClr val="tx1"/>
            </a:solidFill>
            <a:effectLst/>
            <a:latin typeface="Times New Roman"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42891</TotalTime>
  <Words>3276</Words>
  <Application>Microsoft Office PowerPoint</Application>
  <PresentationFormat>Widescreen</PresentationFormat>
  <Paragraphs>428</Paragraphs>
  <Slides>61</Slides>
  <Notes>11</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61</vt:i4>
      </vt:variant>
    </vt:vector>
  </HeadingPairs>
  <TitlesOfParts>
    <vt:vector size="67" baseType="lpstr">
      <vt:lpstr>Arial</vt:lpstr>
      <vt:lpstr>Calibri</vt:lpstr>
      <vt:lpstr>Courier New</vt:lpstr>
      <vt:lpstr>Times New Roman</vt:lpstr>
      <vt:lpstr>Custom Design</vt:lpstr>
      <vt:lpstr>Blank Presentation</vt:lpstr>
      <vt:lpstr>PowerPoint Presentation</vt:lpstr>
      <vt:lpstr> National Economic Education Delegation</vt:lpstr>
      <vt:lpstr>Who Are We?</vt:lpstr>
      <vt:lpstr>Where Are We?</vt:lpstr>
      <vt:lpstr> Available NEED Topics Include:</vt:lpstr>
      <vt:lpstr> Course Schedule</vt:lpstr>
      <vt:lpstr>Ownership of $27 trillion Publicly Held Debt                                     (12/23)</vt:lpstr>
      <vt:lpstr>Frequency of Systemic Crises, 1970-2024</vt:lpstr>
      <vt:lpstr>Trajectory of Funds</vt:lpstr>
      <vt:lpstr>Submitting Questions</vt:lpstr>
      <vt:lpstr>PowerPoint Presentation</vt:lpstr>
      <vt:lpstr>Outline for the Talk</vt:lpstr>
      <vt:lpstr>Judging the State of the Macroeconomy</vt:lpstr>
      <vt:lpstr>Gross Domestic Product: 2026Q1 = $31.8 tr</vt:lpstr>
      <vt:lpstr>GDP and ‘Potential’ during the Recovery</vt:lpstr>
      <vt:lpstr>Unemployment is Near Record Lows</vt:lpstr>
      <vt:lpstr>Where Have All the Workers Gone?</vt:lpstr>
      <vt:lpstr>Could Have Been Worse , but for Foreign Born Workers</vt:lpstr>
      <vt:lpstr>The Real Side of the Economy is Still Good</vt:lpstr>
      <vt:lpstr>Interest Rates: Era of Falling Rates Over?</vt:lpstr>
      <vt:lpstr>Stock Prices: Tariffs, What Tariffs; War, What War?</vt:lpstr>
      <vt:lpstr>Inflation during the Recovery (CPI)</vt:lpstr>
      <vt:lpstr>Fed’s Measure (PCE)</vt:lpstr>
      <vt:lpstr>CPI vs. PCE:  Differences</vt:lpstr>
      <vt:lpstr>“Affordability”</vt:lpstr>
      <vt:lpstr>The State of the Economy &amp; the Future</vt:lpstr>
      <vt:lpstr>1.K-Shaped Economy</vt:lpstr>
      <vt:lpstr>1.More Detail on the K-Shaped Economy</vt:lpstr>
      <vt:lpstr>1. What About AI Investment?</vt:lpstr>
      <vt:lpstr>2.It is Not Just High Oil Prices</vt:lpstr>
      <vt:lpstr>Stabilizer in Chief:  the Fed</vt:lpstr>
      <vt:lpstr>The Transition</vt:lpstr>
      <vt:lpstr>The Rest of the Team:  Federal Reserve Banks</vt:lpstr>
      <vt:lpstr>The Fed’s (and consensus) View of Inflation</vt:lpstr>
      <vt:lpstr>Fed Policy Tools</vt:lpstr>
      <vt:lpstr>Primary Monetary Policy Tool</vt:lpstr>
      <vt:lpstr>Quantitative Easing (QE) Is a Big Deal</vt:lpstr>
      <vt:lpstr>Central Bank Independence</vt:lpstr>
      <vt:lpstr>Central Bank Independence at Democracy</vt:lpstr>
      <vt:lpstr>Powell’s Record</vt:lpstr>
      <vt:lpstr>Price Shocks pose a dilemma</vt:lpstr>
      <vt:lpstr>Scylla and Charybdis: “A Rock and a Hard Place”</vt:lpstr>
      <vt:lpstr>Kevin Warsh’s Criticisms</vt:lpstr>
      <vt:lpstr>1.   2021-2022 Policy Mistake</vt:lpstr>
      <vt:lpstr>That was a mistake, but…</vt:lpstr>
      <vt:lpstr>2. Permanent QE has harmed the economy.</vt:lpstr>
      <vt:lpstr>3. Mission Creep</vt:lpstr>
      <vt:lpstr>“Inclusion”</vt:lpstr>
      <vt:lpstr>4. Forward Guidance</vt:lpstr>
      <vt:lpstr>Infamous Dot Plot of March 17, 2022</vt:lpstr>
      <vt:lpstr>Next Dot Plot, 6/15/2022</vt:lpstr>
      <vt:lpstr>The Latest Dot Plot, March 18 2026</vt:lpstr>
      <vt:lpstr>What is the purpose of this information?</vt:lpstr>
      <vt:lpstr>Can There be Too Much Talk?</vt:lpstr>
      <vt:lpstr>5. AI and Inflation</vt:lpstr>
      <vt:lpstr>Estimates of AI’s Effect on Productivity Growth</vt:lpstr>
      <vt:lpstr>So, Will Monetary Policy Be Different</vt:lpstr>
      <vt:lpstr>Careful What You Wish For</vt:lpstr>
      <vt:lpstr>My Google Site</vt:lpstr>
      <vt:lpstr>Next Week: Ownership of $27 trillion debt</vt:lpstr>
      <vt:lpstr> Let’s Hear from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Geoffrey Woglom</cp:lastModifiedBy>
  <cp:revision>1030</cp:revision>
  <cp:lastPrinted>2026-01-23T15:55:44Z</cp:lastPrinted>
  <dcterms:created xsi:type="dcterms:W3CDTF">2017-05-03T22:30:38Z</dcterms:created>
  <dcterms:modified xsi:type="dcterms:W3CDTF">2026-06-02T19:33:40Z</dcterms:modified>
</cp:coreProperties>
</file>